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85" r:id="rId5"/>
    <p:sldId id="386" r:id="rId6"/>
    <p:sldId id="382" r:id="rId7"/>
    <p:sldId id="384" r:id="rId8"/>
    <p:sldId id="387" r:id="rId9"/>
    <p:sldId id="389" r:id="rId10"/>
    <p:sldId id="390" r:id="rId11"/>
    <p:sldId id="388" r:id="rId12"/>
    <p:sldId id="391" r:id="rId13"/>
    <p:sldId id="392" r:id="rId14"/>
    <p:sldId id="393" r:id="rId15"/>
    <p:sldId id="396" r:id="rId16"/>
    <p:sldId id="397" r:id="rId17"/>
    <p:sldId id="398" r:id="rId18"/>
    <p:sldId id="399" r:id="rId19"/>
    <p:sldId id="400" r:id="rId20"/>
    <p:sldId id="381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A69E"/>
    <a:srgbClr val="3B97CA"/>
    <a:srgbClr val="E57C04"/>
    <a:srgbClr val="7E2E84"/>
    <a:srgbClr val="4A4AAE"/>
    <a:srgbClr val="D14081"/>
    <a:srgbClr val="3FC4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48" y="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0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1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6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slide" Target="../slides/slide19.xml"/><Relationship Id="rId3" Type="http://schemas.openxmlformats.org/officeDocument/2006/relationships/slide" Target="../slides/slide6.xml"/><Relationship Id="rId7" Type="http://schemas.openxmlformats.org/officeDocument/2006/relationships/slide" Target="../slides/slide14.xml"/><Relationship Id="rId2" Type="http://schemas.openxmlformats.org/officeDocument/2006/relationships/slide" Target="../slides/slide3.xml"/><Relationship Id="rId1" Type="http://schemas.openxmlformats.org/officeDocument/2006/relationships/slide" Target="../slides/slide2.xml"/><Relationship Id="rId6" Type="http://schemas.openxmlformats.org/officeDocument/2006/relationships/slide" Target="../slides/slide20.xml"/><Relationship Id="rId5" Type="http://schemas.openxmlformats.org/officeDocument/2006/relationships/slide" Target="../slides/slide13.xml"/><Relationship Id="rId4" Type="http://schemas.openxmlformats.org/officeDocument/2006/relationships/slide" Target="../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5_5">
  <dgm:title val=""/>
  <dgm:desc val=""/>
  <dgm:catLst>
    <dgm:cat type="accent5" pri="11500"/>
  </dgm:catLst>
  <dgm:styleLbl name="node0">
    <dgm:fillClrLst meth="cycle">
      <a:schemeClr val="accent5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alpha val="9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alpha val="90000"/>
      </a:schemeClr>
      <a:schemeClr val="accent5">
        <a:alpha val="5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/>
    <dgm:txEffectClrLst/>
  </dgm:styleLbl>
  <dgm:styleLbl name="lnNode1">
    <dgm:fillClrLst>
      <a:schemeClr val="accent5">
        <a:shade val="90000"/>
      </a:schemeClr>
      <a:schemeClr val="accent5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  <a:alpha val="90000"/>
      </a:schemeClr>
      <a:schemeClr val="accent5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>
      <a:schemeClr val="accent5">
        <a:shade val="90000"/>
      </a:schemeClr>
      <a:schemeClr val="accent5">
        <a:tint val="50000"/>
      </a:schemeClr>
    </dgm:fillClrLst>
    <dgm:linClrLst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alpha val="90000"/>
      </a:schemeClr>
      <a:schemeClr val="accent5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alpha val="90000"/>
        <a:tint val="40000"/>
      </a:schemeClr>
      <a:schemeClr val="accent5">
        <a:alpha val="5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rgbClr val="FF0000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rgbClr val="FF0000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83105F4-4174-4932-9B9E-E384B8BD9307}" type="doc">
      <dgm:prSet loTypeId="urn:microsoft.com/office/officeart/2005/8/layout/chevron1" loCatId="process" qsTypeId="urn:microsoft.com/office/officeart/2005/8/quickstyle/simple5" qsCatId="simple" csTypeId="urn:microsoft.com/office/officeart/2005/8/colors/accent5_5" csCatId="accent5" phldr="1"/>
      <dgm:spPr/>
    </dgm:pt>
    <dgm:pt modelId="{B32264CA-1511-458D-8340-16CEE6C78BD4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Introduction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62D7AB96-9EB9-48CA-9613-4E7733BAC413}" type="parTrans" cxnId="{607E0D36-AFD7-4A40-A0C0-DD2D2177CB64}">
      <dgm:prSet/>
      <dgm:spPr/>
      <dgm:t>
        <a:bodyPr/>
        <a:lstStyle/>
        <a:p>
          <a:endParaRPr lang="en-GB"/>
        </a:p>
      </dgm:t>
    </dgm:pt>
    <dgm:pt modelId="{0E6A9423-6030-4F0F-BFBA-B15AC82D94EF}" type="sibTrans" cxnId="{607E0D36-AFD7-4A40-A0C0-DD2D2177CB64}">
      <dgm:prSet/>
      <dgm:spPr/>
      <dgm:t>
        <a:bodyPr/>
        <a:lstStyle/>
        <a:p>
          <a:endParaRPr lang="en-GB"/>
        </a:p>
      </dgm:t>
    </dgm:pt>
    <dgm:pt modelId="{D1DC018A-E472-45A6-83FF-BD30A04894EC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1</a:t>
          </a:r>
        </a:p>
        <a:p>
          <a:r>
            <a:rPr lang="en-US" dirty="0"/>
            <a:t>Independent Local Adoption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130F057B-E11E-41F4-92A1-28217E4DCE0F}" type="parTrans" cxnId="{BF21B9F2-3EFC-43A6-9655-6655C2F5D678}">
      <dgm:prSet/>
      <dgm:spPr/>
      <dgm:t>
        <a:bodyPr/>
        <a:lstStyle/>
        <a:p>
          <a:endParaRPr lang="en-GB"/>
        </a:p>
      </dgm:t>
    </dgm:pt>
    <dgm:pt modelId="{43B4F6D8-023D-4487-B47F-755684EDC275}" type="sibTrans" cxnId="{BF21B9F2-3EFC-43A6-9655-6655C2F5D678}">
      <dgm:prSet/>
      <dgm:spPr/>
      <dgm:t>
        <a:bodyPr/>
        <a:lstStyle/>
        <a:p>
          <a:endParaRPr lang="en-GB"/>
        </a:p>
      </dgm:t>
    </dgm:pt>
    <dgm:pt modelId="{8EC00905-86E2-49B6-89E6-ECBC497E6E6F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2</a:t>
          </a:r>
        </a:p>
        <a:p>
          <a:r>
            <a:rPr lang="en-US" dirty="0"/>
            <a:t>Mobility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310516C4-56BA-4139-9035-2BE764A6F898}" type="parTrans" cxnId="{72C98AE7-B151-402A-BC5E-E525DA78AE8A}">
      <dgm:prSet/>
      <dgm:spPr/>
      <dgm:t>
        <a:bodyPr/>
        <a:lstStyle/>
        <a:p>
          <a:endParaRPr lang="en-GB"/>
        </a:p>
      </dgm:t>
    </dgm:pt>
    <dgm:pt modelId="{6A277877-0AEB-437F-9B75-474125AA6DA2}" type="sibTrans" cxnId="{72C98AE7-B151-402A-BC5E-E525DA78AE8A}">
      <dgm:prSet/>
      <dgm:spPr/>
      <dgm:t>
        <a:bodyPr/>
        <a:lstStyle/>
        <a:p>
          <a:endParaRPr lang="en-GB"/>
        </a:p>
      </dgm:t>
    </dgm:pt>
    <dgm:pt modelId="{E41F6B24-CECC-47D2-A185-65266AC00BFB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3</a:t>
          </a:r>
        </a:p>
        <a:p>
          <a:r>
            <a:rPr lang="en-US" dirty="0"/>
            <a:t>Pay-Per-View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E6B5C65D-A6EE-49CF-A834-B257BD2E5EC4}" type="parTrans" cxnId="{CC772487-B8A7-487B-AEA2-77CE68D307CA}">
      <dgm:prSet/>
      <dgm:spPr/>
      <dgm:t>
        <a:bodyPr/>
        <a:lstStyle/>
        <a:p>
          <a:endParaRPr lang="en-GB"/>
        </a:p>
      </dgm:t>
    </dgm:pt>
    <dgm:pt modelId="{4E63186E-510D-420B-AE30-B9FC6748B0FB}" type="sibTrans" cxnId="{CC772487-B8A7-487B-AEA2-77CE68D307CA}">
      <dgm:prSet/>
      <dgm:spPr/>
      <dgm:t>
        <a:bodyPr/>
        <a:lstStyle/>
        <a:p>
          <a:endParaRPr lang="en-GB"/>
        </a:p>
      </dgm:t>
    </dgm:pt>
    <dgm:pt modelId="{6AFAD2D5-848A-4C21-80B4-0D802F9BEAF5}">
      <dgm:prSet phldrT="[Text]"/>
      <dgm:spPr>
        <a:solidFill>
          <a:schemeClr val="accent6"/>
        </a:solidFill>
      </dgm:spPr>
      <dgm:t>
        <a:bodyPr/>
        <a:lstStyle/>
        <a:p>
          <a:r>
            <a:rPr lang="en-US" dirty="0"/>
            <a:t>4</a:t>
          </a:r>
        </a:p>
        <a:p>
          <a:r>
            <a:rPr lang="en-US" dirty="0"/>
            <a:t>Flexible Delivery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5" action="ppaction://hlinksldjump"/>
          </dgm14:cNvPr>
        </a:ext>
      </dgm:extLst>
    </dgm:pt>
    <dgm:pt modelId="{8BAC9A59-EAD1-40A0-96A6-803EA7557D20}" type="parTrans" cxnId="{31DC16AA-1D08-456E-8410-9A62C3FD9D95}">
      <dgm:prSet/>
      <dgm:spPr/>
      <dgm:t>
        <a:bodyPr/>
        <a:lstStyle/>
        <a:p>
          <a:endParaRPr lang="en-GB"/>
        </a:p>
      </dgm:t>
    </dgm:pt>
    <dgm:pt modelId="{C7891051-EA53-4A65-9774-0DFC386216AD}" type="sibTrans" cxnId="{31DC16AA-1D08-456E-8410-9A62C3FD9D95}">
      <dgm:prSet/>
      <dgm:spPr/>
      <dgm:t>
        <a:bodyPr/>
        <a:lstStyle/>
        <a:p>
          <a:endParaRPr lang="en-GB"/>
        </a:p>
      </dgm:t>
    </dgm:pt>
    <dgm:pt modelId="{81048A5D-2CEF-4943-A53B-43525C585444}">
      <dgm:prSet/>
      <dgm:spPr>
        <a:solidFill>
          <a:schemeClr val="accent6"/>
        </a:solidFill>
      </dgm:spPr>
      <dgm:t>
        <a:bodyPr/>
        <a:lstStyle/>
        <a:p>
          <a:r>
            <a:rPr lang="en-US" dirty="0"/>
            <a:t>Conclusions</a:t>
          </a:r>
          <a:endParaRPr lang="en-GB" dirty="0"/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6" action="ppaction://hlinksldjump"/>
          </dgm14:cNvPr>
        </a:ext>
      </dgm:extLst>
    </dgm:pt>
    <dgm:pt modelId="{167C1937-515B-4E2E-A7EA-585E6BDE0DF4}" type="parTrans" cxnId="{D29B2A4C-0C2A-4D89-B864-5E6A573B2B55}">
      <dgm:prSet/>
      <dgm:spPr/>
      <dgm:t>
        <a:bodyPr/>
        <a:lstStyle/>
        <a:p>
          <a:endParaRPr lang="en-GB"/>
        </a:p>
      </dgm:t>
    </dgm:pt>
    <dgm:pt modelId="{4903F6A4-A607-4F4E-B3EB-7C9FB1DD3E0E}" type="sibTrans" cxnId="{D29B2A4C-0C2A-4D89-B864-5E6A573B2B55}">
      <dgm:prSet/>
      <dgm:spPr/>
      <dgm:t>
        <a:bodyPr/>
        <a:lstStyle/>
        <a:p>
          <a:endParaRPr lang="en-GB"/>
        </a:p>
      </dgm:t>
    </dgm:pt>
    <dgm:pt modelId="{D03F6044-F686-4721-98D2-E81AD97013F0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Student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7" action="ppaction://hlinksldjump"/>
          </dgm14:cNvPr>
        </a:ext>
      </dgm:extLst>
    </dgm:pt>
    <dgm:pt modelId="{435859D9-D3D9-4749-94B8-90DBC32DA5DE}" type="parTrans" cxnId="{F76F46AB-FF55-4D26-9E50-7A6FB6BEAABB}">
      <dgm:prSet/>
      <dgm:spPr/>
      <dgm:t>
        <a:bodyPr/>
        <a:lstStyle/>
        <a:p>
          <a:endParaRPr lang="en-GB"/>
        </a:p>
      </dgm:t>
    </dgm:pt>
    <dgm:pt modelId="{1B35D1E4-E0E7-4156-B5FE-DCC0F7986976}" type="sibTrans" cxnId="{F76F46AB-FF55-4D26-9E50-7A6FB6BEAABB}">
      <dgm:prSet/>
      <dgm:spPr/>
      <dgm:t>
        <a:bodyPr/>
        <a:lstStyle/>
        <a:p>
          <a:endParaRPr lang="en-GB"/>
        </a:p>
      </dgm:t>
    </dgm:pt>
    <dgm:pt modelId="{DD8BD137-4F9C-4E76-8994-15513F0F30A3}">
      <dgm:prSet phldrT="[Text]"/>
      <dgm:spPr>
        <a:solidFill>
          <a:schemeClr val="accent6"/>
        </a:solidFill>
      </dgm:spPr>
      <dgm:t>
        <a:bodyPr/>
        <a:lstStyle/>
        <a:p>
          <a:r>
            <a:rPr lang="en-GB" dirty="0"/>
            <a:t>Institute Perspective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8" action="ppaction://hlinksldjump"/>
          </dgm14:cNvPr>
        </a:ext>
      </dgm:extLst>
    </dgm:pt>
    <dgm:pt modelId="{85CA120B-1B93-479A-9B33-3BD771BA26F4}" type="parTrans" cxnId="{7E22579B-444A-4377-9642-17B8D485814A}">
      <dgm:prSet/>
      <dgm:spPr/>
      <dgm:t>
        <a:bodyPr/>
        <a:lstStyle/>
        <a:p>
          <a:endParaRPr lang="en-GB"/>
        </a:p>
      </dgm:t>
    </dgm:pt>
    <dgm:pt modelId="{47917E52-FDC6-4DF4-BC07-4E1413A6CF9B}" type="sibTrans" cxnId="{7E22579B-444A-4377-9642-17B8D485814A}">
      <dgm:prSet/>
      <dgm:spPr/>
      <dgm:t>
        <a:bodyPr/>
        <a:lstStyle/>
        <a:p>
          <a:endParaRPr lang="en-GB"/>
        </a:p>
      </dgm:t>
    </dgm:pt>
    <dgm:pt modelId="{5C05C0C7-170B-43D5-B414-5086974500B1}" type="pres">
      <dgm:prSet presAssocID="{483105F4-4174-4932-9B9E-E384B8BD9307}" presName="Name0" presStyleCnt="0">
        <dgm:presLayoutVars>
          <dgm:dir/>
          <dgm:animLvl val="lvl"/>
          <dgm:resizeHandles val="exact"/>
        </dgm:presLayoutVars>
      </dgm:prSet>
      <dgm:spPr/>
    </dgm:pt>
    <dgm:pt modelId="{EB7BBE45-D4C0-4AA8-9F8D-70FA4B11C064}" type="pres">
      <dgm:prSet presAssocID="{B32264CA-1511-458D-8340-16CEE6C78BD4}" presName="parTxOnly" presStyleLbl="node1" presStyleIdx="0" presStyleCnt="8">
        <dgm:presLayoutVars>
          <dgm:chMax val="0"/>
          <dgm:chPref val="0"/>
          <dgm:bulletEnabled val="1"/>
        </dgm:presLayoutVars>
      </dgm:prSet>
      <dgm:spPr/>
    </dgm:pt>
    <dgm:pt modelId="{9358E276-6F7C-46D0-A674-71AD1629ADED}" type="pres">
      <dgm:prSet presAssocID="{0E6A9423-6030-4F0F-BFBA-B15AC82D94EF}" presName="parTxOnlySpace" presStyleCnt="0"/>
      <dgm:spPr/>
    </dgm:pt>
    <dgm:pt modelId="{43E45ABF-FE35-4419-89D9-16B2C92C8FDC}" type="pres">
      <dgm:prSet presAssocID="{D1DC018A-E472-45A6-83FF-BD30A04894EC}" presName="parTxOnly" presStyleLbl="node1" presStyleIdx="1" presStyleCnt="8">
        <dgm:presLayoutVars>
          <dgm:chMax val="0"/>
          <dgm:chPref val="0"/>
          <dgm:bulletEnabled val="1"/>
        </dgm:presLayoutVars>
      </dgm:prSet>
      <dgm:spPr/>
    </dgm:pt>
    <dgm:pt modelId="{8C880E30-E8FF-46BD-9FAE-24D247E17AA2}" type="pres">
      <dgm:prSet presAssocID="{43B4F6D8-023D-4487-B47F-755684EDC275}" presName="parTxOnlySpace" presStyleCnt="0"/>
      <dgm:spPr/>
    </dgm:pt>
    <dgm:pt modelId="{74C16ECB-4466-453E-BCE3-93AD9ABAE268}" type="pres">
      <dgm:prSet presAssocID="{8EC00905-86E2-49B6-89E6-ECBC497E6E6F}" presName="parTxOnly" presStyleLbl="node1" presStyleIdx="2" presStyleCnt="8">
        <dgm:presLayoutVars>
          <dgm:chMax val="0"/>
          <dgm:chPref val="0"/>
          <dgm:bulletEnabled val="1"/>
        </dgm:presLayoutVars>
      </dgm:prSet>
      <dgm:spPr/>
    </dgm:pt>
    <dgm:pt modelId="{94895498-240B-41FF-AC20-7E468DE092FB}" type="pres">
      <dgm:prSet presAssocID="{6A277877-0AEB-437F-9B75-474125AA6DA2}" presName="parTxOnlySpace" presStyleCnt="0"/>
      <dgm:spPr/>
    </dgm:pt>
    <dgm:pt modelId="{C0C5EB0A-4ABC-465A-95C4-7AE70971F5AF}" type="pres">
      <dgm:prSet presAssocID="{E41F6B24-CECC-47D2-A185-65266AC00BFB}" presName="parTxOnly" presStyleLbl="node1" presStyleIdx="3" presStyleCnt="8">
        <dgm:presLayoutVars>
          <dgm:chMax val="0"/>
          <dgm:chPref val="0"/>
          <dgm:bulletEnabled val="1"/>
        </dgm:presLayoutVars>
      </dgm:prSet>
      <dgm:spPr/>
    </dgm:pt>
    <dgm:pt modelId="{B8BD03F9-2A7D-4A07-B781-EB3C615E32F4}" type="pres">
      <dgm:prSet presAssocID="{4E63186E-510D-420B-AE30-B9FC6748B0FB}" presName="parTxOnlySpace" presStyleCnt="0"/>
      <dgm:spPr/>
    </dgm:pt>
    <dgm:pt modelId="{074B4BC9-F9A0-4395-A2BA-CB0E883667AE}" type="pres">
      <dgm:prSet presAssocID="{6AFAD2D5-848A-4C21-80B4-0D802F9BEAF5}" presName="parTxOnly" presStyleLbl="node1" presStyleIdx="4" presStyleCnt="8">
        <dgm:presLayoutVars>
          <dgm:chMax val="0"/>
          <dgm:chPref val="0"/>
          <dgm:bulletEnabled val="1"/>
        </dgm:presLayoutVars>
      </dgm:prSet>
      <dgm:spPr/>
    </dgm:pt>
    <dgm:pt modelId="{05D1EDF5-D717-40C7-A82C-58C53BA67BF5}" type="pres">
      <dgm:prSet presAssocID="{C7891051-EA53-4A65-9774-0DFC386216AD}" presName="parTxOnlySpace" presStyleCnt="0"/>
      <dgm:spPr/>
    </dgm:pt>
    <dgm:pt modelId="{8B780A35-AB44-4BA5-A045-964F963C1EEE}" type="pres">
      <dgm:prSet presAssocID="{D03F6044-F686-4721-98D2-E81AD97013F0}" presName="parTxOnly" presStyleLbl="node1" presStyleIdx="5" presStyleCnt="8">
        <dgm:presLayoutVars>
          <dgm:chMax val="0"/>
          <dgm:chPref val="0"/>
          <dgm:bulletEnabled val="1"/>
        </dgm:presLayoutVars>
      </dgm:prSet>
      <dgm:spPr/>
    </dgm:pt>
    <dgm:pt modelId="{04C9C682-EF58-446C-A09E-F4F19CAD961F}" type="pres">
      <dgm:prSet presAssocID="{1B35D1E4-E0E7-4156-B5FE-DCC0F7986976}" presName="parTxOnlySpace" presStyleCnt="0"/>
      <dgm:spPr/>
    </dgm:pt>
    <dgm:pt modelId="{0A03ABCC-3325-4DFD-AABA-664EED1F9FEA}" type="pres">
      <dgm:prSet presAssocID="{DD8BD137-4F9C-4E76-8994-15513F0F30A3}" presName="parTxOnly" presStyleLbl="node1" presStyleIdx="6" presStyleCnt="8">
        <dgm:presLayoutVars>
          <dgm:chMax val="0"/>
          <dgm:chPref val="0"/>
          <dgm:bulletEnabled val="1"/>
        </dgm:presLayoutVars>
      </dgm:prSet>
      <dgm:spPr/>
    </dgm:pt>
    <dgm:pt modelId="{ECFB1CF0-F98D-4058-8E8E-BB41278DDF30}" type="pres">
      <dgm:prSet presAssocID="{47917E52-FDC6-4DF4-BC07-4E1413A6CF9B}" presName="parTxOnlySpace" presStyleCnt="0"/>
      <dgm:spPr/>
    </dgm:pt>
    <dgm:pt modelId="{49C6ED42-35A3-4B6B-B853-F651D1046427}" type="pres">
      <dgm:prSet presAssocID="{81048A5D-2CEF-4943-A53B-43525C585444}" presName="parTxOnly" presStyleLbl="node1" presStyleIdx="7" presStyleCnt="8">
        <dgm:presLayoutVars>
          <dgm:chMax val="0"/>
          <dgm:chPref val="0"/>
          <dgm:bulletEnabled val="1"/>
        </dgm:presLayoutVars>
      </dgm:prSet>
      <dgm:spPr/>
    </dgm:pt>
  </dgm:ptLst>
  <dgm:cxnLst>
    <dgm:cxn modelId="{0CD9F404-8885-9C49-8B18-556A2772C6FC}" type="presOf" srcId="{6AFAD2D5-848A-4C21-80B4-0D802F9BEAF5}" destId="{074B4BC9-F9A0-4395-A2BA-CB0E883667AE}" srcOrd="0" destOrd="0" presId="urn:microsoft.com/office/officeart/2005/8/layout/chevron1"/>
    <dgm:cxn modelId="{6B75400B-3582-6846-B6C8-6DB1564A93AE}" type="presOf" srcId="{8EC00905-86E2-49B6-89E6-ECBC497E6E6F}" destId="{74C16ECB-4466-453E-BCE3-93AD9ABAE268}" srcOrd="0" destOrd="0" presId="urn:microsoft.com/office/officeart/2005/8/layout/chevron1"/>
    <dgm:cxn modelId="{5EB31518-7322-A441-9E36-E14CA70B5459}" type="presOf" srcId="{B32264CA-1511-458D-8340-16CEE6C78BD4}" destId="{EB7BBE45-D4C0-4AA8-9F8D-70FA4B11C064}" srcOrd="0" destOrd="0" presId="urn:microsoft.com/office/officeart/2005/8/layout/chevron1"/>
    <dgm:cxn modelId="{607E0D36-AFD7-4A40-A0C0-DD2D2177CB64}" srcId="{483105F4-4174-4932-9B9E-E384B8BD9307}" destId="{B32264CA-1511-458D-8340-16CEE6C78BD4}" srcOrd="0" destOrd="0" parTransId="{62D7AB96-9EB9-48CA-9613-4E7733BAC413}" sibTransId="{0E6A9423-6030-4F0F-BFBA-B15AC82D94EF}"/>
    <dgm:cxn modelId="{7E0DEF5F-D1EB-41EF-9438-71513D1AAC68}" type="presOf" srcId="{81048A5D-2CEF-4943-A53B-43525C585444}" destId="{49C6ED42-35A3-4B6B-B853-F651D1046427}" srcOrd="0" destOrd="0" presId="urn:microsoft.com/office/officeart/2005/8/layout/chevron1"/>
    <dgm:cxn modelId="{D29B2A4C-0C2A-4D89-B864-5E6A573B2B55}" srcId="{483105F4-4174-4932-9B9E-E384B8BD9307}" destId="{81048A5D-2CEF-4943-A53B-43525C585444}" srcOrd="7" destOrd="0" parTransId="{167C1937-515B-4E2E-A7EA-585E6BDE0DF4}" sibTransId="{4903F6A4-A607-4F4E-B3EB-7C9FB1DD3E0E}"/>
    <dgm:cxn modelId="{32482B6C-EEB8-4B35-BD47-4EA7F15ADD26}" type="presOf" srcId="{D03F6044-F686-4721-98D2-E81AD97013F0}" destId="{8B780A35-AB44-4BA5-A045-964F963C1EEE}" srcOrd="0" destOrd="0" presId="urn:microsoft.com/office/officeart/2005/8/layout/chevron1"/>
    <dgm:cxn modelId="{0923CD74-6C56-9E44-924C-9937A4B8EA97}" type="presOf" srcId="{D1DC018A-E472-45A6-83FF-BD30A04894EC}" destId="{43E45ABF-FE35-4419-89D9-16B2C92C8FDC}" srcOrd="0" destOrd="0" presId="urn:microsoft.com/office/officeart/2005/8/layout/chevron1"/>
    <dgm:cxn modelId="{CC772487-B8A7-487B-AEA2-77CE68D307CA}" srcId="{483105F4-4174-4932-9B9E-E384B8BD9307}" destId="{E41F6B24-CECC-47D2-A185-65266AC00BFB}" srcOrd="3" destOrd="0" parTransId="{E6B5C65D-A6EE-49CF-A834-B257BD2E5EC4}" sibTransId="{4E63186E-510D-420B-AE30-B9FC6748B0FB}"/>
    <dgm:cxn modelId="{7E22579B-444A-4377-9642-17B8D485814A}" srcId="{483105F4-4174-4932-9B9E-E384B8BD9307}" destId="{DD8BD137-4F9C-4E76-8994-15513F0F30A3}" srcOrd="6" destOrd="0" parTransId="{85CA120B-1B93-479A-9B33-3BD771BA26F4}" sibTransId="{47917E52-FDC6-4DF4-BC07-4E1413A6CF9B}"/>
    <dgm:cxn modelId="{5581559E-DF0A-BB46-93FF-C7DCD9314042}" type="presOf" srcId="{483105F4-4174-4932-9B9E-E384B8BD9307}" destId="{5C05C0C7-170B-43D5-B414-5086974500B1}" srcOrd="0" destOrd="0" presId="urn:microsoft.com/office/officeart/2005/8/layout/chevron1"/>
    <dgm:cxn modelId="{978574A7-BD0E-A14B-A031-1AA6E033E67C}" type="presOf" srcId="{E41F6B24-CECC-47D2-A185-65266AC00BFB}" destId="{C0C5EB0A-4ABC-465A-95C4-7AE70971F5AF}" srcOrd="0" destOrd="0" presId="urn:microsoft.com/office/officeart/2005/8/layout/chevron1"/>
    <dgm:cxn modelId="{77E8A0A8-5631-4704-84B4-1D0A908F1E87}" type="presOf" srcId="{DD8BD137-4F9C-4E76-8994-15513F0F30A3}" destId="{0A03ABCC-3325-4DFD-AABA-664EED1F9FEA}" srcOrd="0" destOrd="0" presId="urn:microsoft.com/office/officeart/2005/8/layout/chevron1"/>
    <dgm:cxn modelId="{31DC16AA-1D08-456E-8410-9A62C3FD9D95}" srcId="{483105F4-4174-4932-9B9E-E384B8BD9307}" destId="{6AFAD2D5-848A-4C21-80B4-0D802F9BEAF5}" srcOrd="4" destOrd="0" parTransId="{8BAC9A59-EAD1-40A0-96A6-803EA7557D20}" sibTransId="{C7891051-EA53-4A65-9774-0DFC386216AD}"/>
    <dgm:cxn modelId="{F76F46AB-FF55-4D26-9E50-7A6FB6BEAABB}" srcId="{483105F4-4174-4932-9B9E-E384B8BD9307}" destId="{D03F6044-F686-4721-98D2-E81AD97013F0}" srcOrd="5" destOrd="0" parTransId="{435859D9-D3D9-4749-94B8-90DBC32DA5DE}" sibTransId="{1B35D1E4-E0E7-4156-B5FE-DCC0F7986976}"/>
    <dgm:cxn modelId="{72C98AE7-B151-402A-BC5E-E525DA78AE8A}" srcId="{483105F4-4174-4932-9B9E-E384B8BD9307}" destId="{8EC00905-86E2-49B6-89E6-ECBC497E6E6F}" srcOrd="2" destOrd="0" parTransId="{310516C4-56BA-4139-9035-2BE764A6F898}" sibTransId="{6A277877-0AEB-437F-9B75-474125AA6DA2}"/>
    <dgm:cxn modelId="{BF21B9F2-3EFC-43A6-9655-6655C2F5D678}" srcId="{483105F4-4174-4932-9B9E-E384B8BD9307}" destId="{D1DC018A-E472-45A6-83FF-BD30A04894EC}" srcOrd="1" destOrd="0" parTransId="{130F057B-E11E-41F4-92A1-28217E4DCE0F}" sibTransId="{43B4F6D8-023D-4487-B47F-755684EDC275}"/>
    <dgm:cxn modelId="{4EAB9542-5CDE-A940-A465-2210F1320729}" type="presParOf" srcId="{5C05C0C7-170B-43D5-B414-5086974500B1}" destId="{EB7BBE45-D4C0-4AA8-9F8D-70FA4B11C064}" srcOrd="0" destOrd="0" presId="urn:microsoft.com/office/officeart/2005/8/layout/chevron1"/>
    <dgm:cxn modelId="{C046621B-A1B5-0642-BFB1-E838167CE2E4}" type="presParOf" srcId="{5C05C0C7-170B-43D5-B414-5086974500B1}" destId="{9358E276-6F7C-46D0-A674-71AD1629ADED}" srcOrd="1" destOrd="0" presId="urn:microsoft.com/office/officeart/2005/8/layout/chevron1"/>
    <dgm:cxn modelId="{73D356A2-D9F1-DB48-A504-31430AB2FB40}" type="presParOf" srcId="{5C05C0C7-170B-43D5-B414-5086974500B1}" destId="{43E45ABF-FE35-4419-89D9-16B2C92C8FDC}" srcOrd="2" destOrd="0" presId="urn:microsoft.com/office/officeart/2005/8/layout/chevron1"/>
    <dgm:cxn modelId="{7B8952EB-DA79-8544-8B39-C6DD6AD8A8A4}" type="presParOf" srcId="{5C05C0C7-170B-43D5-B414-5086974500B1}" destId="{8C880E30-E8FF-46BD-9FAE-24D247E17AA2}" srcOrd="3" destOrd="0" presId="urn:microsoft.com/office/officeart/2005/8/layout/chevron1"/>
    <dgm:cxn modelId="{802A827C-6B48-B84A-B479-5A63F662D0B1}" type="presParOf" srcId="{5C05C0C7-170B-43D5-B414-5086974500B1}" destId="{74C16ECB-4466-453E-BCE3-93AD9ABAE268}" srcOrd="4" destOrd="0" presId="urn:microsoft.com/office/officeart/2005/8/layout/chevron1"/>
    <dgm:cxn modelId="{09C3CD7F-660D-1F49-AD2A-215D151CDB0E}" type="presParOf" srcId="{5C05C0C7-170B-43D5-B414-5086974500B1}" destId="{94895498-240B-41FF-AC20-7E468DE092FB}" srcOrd="5" destOrd="0" presId="urn:microsoft.com/office/officeart/2005/8/layout/chevron1"/>
    <dgm:cxn modelId="{E6C088B6-EE48-BD4D-B058-D293EC19EE18}" type="presParOf" srcId="{5C05C0C7-170B-43D5-B414-5086974500B1}" destId="{C0C5EB0A-4ABC-465A-95C4-7AE70971F5AF}" srcOrd="6" destOrd="0" presId="urn:microsoft.com/office/officeart/2005/8/layout/chevron1"/>
    <dgm:cxn modelId="{ED6DFF6F-3B10-724C-A634-A69B666F7241}" type="presParOf" srcId="{5C05C0C7-170B-43D5-B414-5086974500B1}" destId="{B8BD03F9-2A7D-4A07-B781-EB3C615E32F4}" srcOrd="7" destOrd="0" presId="urn:microsoft.com/office/officeart/2005/8/layout/chevron1"/>
    <dgm:cxn modelId="{1F38F13B-C4D7-5A47-90A2-581BF3A46DA6}" type="presParOf" srcId="{5C05C0C7-170B-43D5-B414-5086974500B1}" destId="{074B4BC9-F9A0-4395-A2BA-CB0E883667AE}" srcOrd="8" destOrd="0" presId="urn:microsoft.com/office/officeart/2005/8/layout/chevron1"/>
    <dgm:cxn modelId="{B6569446-BCCF-452F-A32E-11C0B60AB375}" type="presParOf" srcId="{5C05C0C7-170B-43D5-B414-5086974500B1}" destId="{05D1EDF5-D717-40C7-A82C-58C53BA67BF5}" srcOrd="9" destOrd="0" presId="urn:microsoft.com/office/officeart/2005/8/layout/chevron1"/>
    <dgm:cxn modelId="{50D36FF2-9E38-453B-B6DB-FE1245D6FDA8}" type="presParOf" srcId="{5C05C0C7-170B-43D5-B414-5086974500B1}" destId="{8B780A35-AB44-4BA5-A045-964F963C1EEE}" srcOrd="10" destOrd="0" presId="urn:microsoft.com/office/officeart/2005/8/layout/chevron1"/>
    <dgm:cxn modelId="{8602809B-F1A0-46CA-BB05-DF094DAFE99C}" type="presParOf" srcId="{5C05C0C7-170B-43D5-B414-5086974500B1}" destId="{04C9C682-EF58-446C-A09E-F4F19CAD961F}" srcOrd="11" destOrd="0" presId="urn:microsoft.com/office/officeart/2005/8/layout/chevron1"/>
    <dgm:cxn modelId="{B20D49B3-8DB9-47BE-8612-3401AC34D169}" type="presParOf" srcId="{5C05C0C7-170B-43D5-B414-5086974500B1}" destId="{0A03ABCC-3325-4DFD-AABA-664EED1F9FEA}" srcOrd="12" destOrd="0" presId="urn:microsoft.com/office/officeart/2005/8/layout/chevron1"/>
    <dgm:cxn modelId="{29402ECE-40BF-4E9E-81B8-4C26882618A6}" type="presParOf" srcId="{5C05C0C7-170B-43D5-B414-5086974500B1}" destId="{ECFB1CF0-F98D-4058-8E8E-BB41278DDF30}" srcOrd="13" destOrd="0" presId="urn:microsoft.com/office/officeart/2005/8/layout/chevron1"/>
    <dgm:cxn modelId="{42F9F65E-C197-4AEC-9CC2-93DA72F7BF9C}" type="presParOf" srcId="{5C05C0C7-170B-43D5-B414-5086974500B1}" destId="{49C6ED42-35A3-4B6B-B853-F651D1046427}" srcOrd="1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7BBE45-D4C0-4AA8-9F8D-70FA4B11C064}">
      <dsp:nvSpPr>
        <dsp:cNvPr id="0" name=""/>
        <dsp:cNvSpPr/>
      </dsp:nvSpPr>
      <dsp:spPr>
        <a:xfrm>
          <a:off x="98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Introduction</a:t>
          </a:r>
          <a:endParaRPr lang="en-GB" sz="1100" kern="1200" dirty="0"/>
        </a:p>
      </dsp:txBody>
      <dsp:txXfrm>
        <a:off x="291674" y="0"/>
        <a:ext cx="1002994" cy="581372"/>
      </dsp:txXfrm>
    </dsp:sp>
    <dsp:sp modelId="{43E45ABF-FE35-4419-89D9-16B2C92C8FDC}">
      <dsp:nvSpPr>
        <dsp:cNvPr id="0" name=""/>
        <dsp:cNvSpPr/>
      </dsp:nvSpPr>
      <dsp:spPr>
        <a:xfrm>
          <a:off x="142691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Independent Local Adoption</a:t>
          </a:r>
          <a:endParaRPr lang="en-GB" sz="1100" kern="1200" dirty="0"/>
        </a:p>
      </dsp:txBody>
      <dsp:txXfrm>
        <a:off x="1717604" y="0"/>
        <a:ext cx="1002994" cy="581372"/>
      </dsp:txXfrm>
    </dsp:sp>
    <dsp:sp modelId="{74C16ECB-4466-453E-BCE3-93AD9ABAE268}">
      <dsp:nvSpPr>
        <dsp:cNvPr id="0" name=""/>
        <dsp:cNvSpPr/>
      </dsp:nvSpPr>
      <dsp:spPr>
        <a:xfrm>
          <a:off x="2852848" y="0"/>
          <a:ext cx="1584366" cy="581372"/>
        </a:xfrm>
        <a:prstGeom prst="chevron">
          <a:avLst/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2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Mobility</a:t>
          </a:r>
          <a:endParaRPr lang="en-GB" sz="1100" kern="1200" dirty="0"/>
        </a:p>
      </dsp:txBody>
      <dsp:txXfrm>
        <a:off x="3143534" y="0"/>
        <a:ext cx="1002994" cy="581372"/>
      </dsp:txXfrm>
    </dsp:sp>
    <dsp:sp modelId="{C0C5EB0A-4ABC-465A-95C4-7AE70971F5AF}">
      <dsp:nvSpPr>
        <dsp:cNvPr id="0" name=""/>
        <dsp:cNvSpPr/>
      </dsp:nvSpPr>
      <dsp:spPr>
        <a:xfrm>
          <a:off x="427877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3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Pay-Per-View</a:t>
          </a:r>
          <a:endParaRPr lang="en-GB" sz="1100" kern="1200" dirty="0"/>
        </a:p>
      </dsp:txBody>
      <dsp:txXfrm>
        <a:off x="4569464" y="0"/>
        <a:ext cx="1002994" cy="581372"/>
      </dsp:txXfrm>
    </dsp:sp>
    <dsp:sp modelId="{074B4BC9-F9A0-4395-A2BA-CB0E883667AE}">
      <dsp:nvSpPr>
        <dsp:cNvPr id="0" name=""/>
        <dsp:cNvSpPr/>
      </dsp:nvSpPr>
      <dsp:spPr>
        <a:xfrm>
          <a:off x="570470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Flexible Delivery</a:t>
          </a:r>
          <a:endParaRPr lang="en-GB" sz="1100" kern="1200" dirty="0"/>
        </a:p>
      </dsp:txBody>
      <dsp:txXfrm>
        <a:off x="5995394" y="0"/>
        <a:ext cx="1002994" cy="581372"/>
      </dsp:txXfrm>
    </dsp:sp>
    <dsp:sp modelId="{8B780A35-AB44-4BA5-A045-964F963C1EEE}">
      <dsp:nvSpPr>
        <dsp:cNvPr id="0" name=""/>
        <dsp:cNvSpPr/>
      </dsp:nvSpPr>
      <dsp:spPr>
        <a:xfrm>
          <a:off x="713063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Student Perspective</a:t>
          </a:r>
        </a:p>
      </dsp:txBody>
      <dsp:txXfrm>
        <a:off x="7421324" y="0"/>
        <a:ext cx="1002994" cy="581372"/>
      </dsp:txXfrm>
    </dsp:sp>
    <dsp:sp modelId="{0A03ABCC-3325-4DFD-AABA-664EED1F9FEA}">
      <dsp:nvSpPr>
        <dsp:cNvPr id="0" name=""/>
        <dsp:cNvSpPr/>
      </dsp:nvSpPr>
      <dsp:spPr>
        <a:xfrm>
          <a:off x="8556568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Institute Perspective</a:t>
          </a:r>
        </a:p>
      </dsp:txBody>
      <dsp:txXfrm>
        <a:off x="8847254" y="0"/>
        <a:ext cx="1002994" cy="581372"/>
      </dsp:txXfrm>
    </dsp:sp>
    <dsp:sp modelId="{49C6ED42-35A3-4B6B-B853-F651D1046427}">
      <dsp:nvSpPr>
        <dsp:cNvPr id="0" name=""/>
        <dsp:cNvSpPr/>
      </dsp:nvSpPr>
      <dsp:spPr>
        <a:xfrm>
          <a:off x="9982497" y="0"/>
          <a:ext cx="1584366" cy="581372"/>
        </a:xfrm>
        <a:prstGeom prst="chevron">
          <a:avLst/>
        </a:prstGeom>
        <a:solidFill>
          <a:schemeClr val="accent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Conclusions</a:t>
          </a:r>
          <a:endParaRPr lang="en-GB" sz="1100" kern="1200" dirty="0"/>
        </a:p>
      </dsp:txBody>
      <dsp:txXfrm>
        <a:off x="10273183" y="0"/>
        <a:ext cx="1002994" cy="581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21D21-C94F-4915-A53C-08CFC9AD2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A7DAE4-EE16-4FFD-A096-233F38B8BE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EB23C-D09E-42D2-AF5B-11CCE40B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9BF2D2-AE48-426B-BC1D-F08C7673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CC5C3-A602-4CE6-909D-86161737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601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C6F94-55B5-432B-B6E6-8732C0229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8E4A13-B5AD-43D2-97F4-124B9E20E3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0263D-B8AF-46FB-B452-11A2EA58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B477F-7E2C-4A6F-B795-0CCB8FF15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091C1-ED4D-4BD5-BE98-D45A2FED6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3288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E83A96-5A58-4B41-BEFC-E2550CF863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FFAE5A-90C2-49A1-A66F-4FD4B8FFE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E1E7E-F1AC-47E1-8282-365DADFE72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AD880D-F718-482F-AE01-F43727930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EF936-B655-409F-9365-1AB007D2D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24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98483-5E13-4387-8BDA-63DC0E290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B2F9E5-66B3-49F3-AFCE-42D8874CD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6BAF3-BFD1-42DB-8A91-0EB7314E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44C57-BB26-4272-AD23-C02687BDE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C028C-D195-4494-9BC1-31B1DDE3C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3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B7A3F7-311C-4A27-9E8D-5EA17F9E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6F1C57-68F1-4C17-81B9-71B197349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A6EB8-3824-4881-9359-1DC4369DB7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4C3A7-B9BD-42FD-9016-7CB548FC4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98C63-C0A2-47EB-8296-733BAC27E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60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DA413-9963-4B0D-95BD-FD4CD3985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1B1F5-C453-4361-8F13-ADC2BFF79D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22F58D-A023-4BCE-B87F-79F000040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01404-F62D-4775-B4CB-B708F6D4A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C16D6C-41BE-4865-90A3-639BAABF6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A7A8B-3C96-4343-9A03-D0CBCBAC0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670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FBE3D-0FAA-418A-B180-022455E47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171C8-CBF1-4930-A05F-955D10BC17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7B868B-E5CD-4613-B2D4-05E72E9EE3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92CA13-2135-4ADE-887F-D03C7F021D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D665C-1487-4560-918A-FB1226332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2BC8000-6C3D-4212-80E2-C1CEEE8F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07A25A-5CC1-488B-8895-E75403B45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91DB06-3934-47EB-AF5D-29173AE34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0598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5814-2045-4D0C-997D-6F8978A1C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F17B79-0942-4254-B062-B3C90EFB9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5E8CC4-DCC7-405E-82B9-BB0A9E486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345A15-80F8-4490-9998-C92583F93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3621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09E881-2919-499D-BA9A-B814C02336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241221-B0B0-4CA3-9A48-36284571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30B15-0D6F-4978-AB48-2C9E7C255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8473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A18A-5708-4C05-9E8A-B0A839D2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239B0F-DC91-4261-8F76-FAB77FB66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1A7C1-2AF5-4CE8-A2A8-AF48D48441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9CD6D-89EF-4506-951D-B5E06B08ED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33A906-6356-4AEB-B7D3-FE1E30A49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1BA4E1-E605-45EA-9A7B-C22981D78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252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0E97B-D172-43E3-8550-30644DC9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4EA82B-14D4-4F0E-B556-C400F53CC0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6C686A-1BCA-4C0D-B3D0-A7332D5D01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844F3-EBEA-42B5-8350-1BC12994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ECBFE0-D123-4024-8458-6128EF3F896A}" type="datetimeFigureOut">
              <a:rPr lang="en-GB" smtClean="0"/>
              <a:t>04/07/2022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9D2F1-10C3-43BB-AC25-8D2FE8CDA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A1E545-D1FF-4668-9C79-F32C0B015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642F54-7F17-469D-A54A-AA9216957A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169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5C85431-2D54-49B2-A53D-22828906C7B4}"/>
              </a:ext>
            </a:extLst>
          </p:cNvPr>
          <p:cNvSpPr/>
          <p:nvPr userDrawn="1"/>
        </p:nvSpPr>
        <p:spPr>
          <a:xfrm>
            <a:off x="-78378" y="-65314"/>
            <a:ext cx="12337051" cy="92180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09C4CAA-C237-4295-87BA-BA30C72C32C1}"/>
              </a:ext>
            </a:extLst>
          </p:cNvPr>
          <p:cNvGrpSpPr/>
          <p:nvPr userDrawn="1"/>
        </p:nvGrpSpPr>
        <p:grpSpPr>
          <a:xfrm>
            <a:off x="8770235" y="0"/>
            <a:ext cx="3429082" cy="1304925"/>
            <a:chOff x="6228752" y="0"/>
            <a:chExt cx="2809010" cy="1110343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C2E28B3-2E38-4987-B590-C8FCA50BF3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752" y="118735"/>
              <a:ext cx="1642675" cy="464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BDC5501-544B-4DAC-A2B7-CD3E37398E4D}"/>
                </a:ext>
              </a:extLst>
            </p:cNvPr>
            <p:cNvGrpSpPr/>
            <p:nvPr userDrawn="1"/>
          </p:nvGrpSpPr>
          <p:grpSpPr>
            <a:xfrm>
              <a:off x="7974874" y="0"/>
              <a:ext cx="822960" cy="1110343"/>
              <a:chOff x="2442754" y="150865"/>
              <a:chExt cx="2566852" cy="3902777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129B044-9103-4C2B-9383-0BE4B29A9D3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4"/>
              <a:srcRect l="2756" t="1470" r="4159"/>
              <a:stretch/>
            </p:blipFill>
            <p:spPr>
              <a:xfrm>
                <a:off x="2564487" y="150865"/>
                <a:ext cx="2285999" cy="3902777"/>
              </a:xfrm>
              <a:prstGeom prst="rect">
                <a:avLst/>
              </a:prstGeom>
            </p:spPr>
          </p:pic>
          <p:sp>
            <p:nvSpPr>
              <p:cNvPr id="13" name="Isosceles Triangle 12">
                <a:extLst>
                  <a:ext uri="{FF2B5EF4-FFF2-40B4-BE49-F238E27FC236}">
                    <a16:creationId xmlns:a16="http://schemas.microsoft.com/office/drawing/2014/main" id="{4EDABCDD-D4B0-4285-9346-01D60F98F8C4}"/>
                  </a:ext>
                </a:extLst>
              </p:cNvPr>
              <p:cNvSpPr/>
              <p:nvPr userDrawn="1"/>
            </p:nvSpPr>
            <p:spPr>
              <a:xfrm>
                <a:off x="2442754" y="3021752"/>
                <a:ext cx="2566852" cy="1031890"/>
              </a:xfrm>
              <a:prstGeom prst="triangle">
                <a:avLst/>
              </a:prstGeom>
              <a:solidFill>
                <a:schemeClr val="bg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A3C206-BA42-4CE5-BE6D-26AC0BAE6C3B}"/>
                </a:ext>
              </a:extLst>
            </p:cNvPr>
            <p:cNvSpPr txBox="1"/>
            <p:nvPr userDrawn="1"/>
          </p:nvSpPr>
          <p:spPr bwMode="gray">
            <a:xfrm>
              <a:off x="7734944" y="180513"/>
              <a:ext cx="1302818" cy="340994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0" indent="0" algn="ctr">
                <a:lnSpc>
                  <a:spcPct val="93000"/>
                </a:lnSpc>
                <a:buFont typeface="Wingdings" pitchFamily="2" charset="2"/>
                <a:buNone/>
              </a:pPr>
              <a:r>
                <a:rPr lang="en-GB" sz="2800" b="1" dirty="0">
                  <a:solidFill>
                    <a:sysClr val="windowText" lastClr="000000"/>
                  </a:solidFill>
                </a:rPr>
                <a:t>APTIME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5CA5F05E-B2E7-4B41-A90D-CEFC75E8DA92}"/>
              </a:ext>
            </a:extLst>
          </p:cNvPr>
          <p:cNvSpPr/>
          <p:nvPr userDrawn="1"/>
        </p:nvSpPr>
        <p:spPr>
          <a:xfrm>
            <a:off x="-72526" y="6039610"/>
            <a:ext cx="12337052" cy="921804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4A67A-3265-4F84-8830-0559264C8984}"/>
              </a:ext>
            </a:extLst>
          </p:cNvPr>
          <p:cNvSpPr txBox="1"/>
          <p:nvPr userDrawn="1"/>
        </p:nvSpPr>
        <p:spPr bwMode="gray">
          <a:xfrm>
            <a:off x="11574218" y="6772143"/>
            <a:ext cx="524182" cy="858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 indent="0">
              <a:lnSpc>
                <a:spcPct val="93000"/>
              </a:lnSpc>
              <a:buFont typeface="Wingdings" pitchFamily="2" charset="2"/>
              <a:buNone/>
            </a:pPr>
            <a:r>
              <a:rPr lang="en-GB" sz="600" dirty="0"/>
              <a:t>© 2022 Iain Lyall</a:t>
            </a:r>
          </a:p>
        </p:txBody>
      </p:sp>
    </p:spTree>
    <p:extLst>
      <p:ext uri="{BB962C8B-B14F-4D97-AF65-F5344CB8AC3E}">
        <p14:creationId xmlns:p14="http://schemas.microsoft.com/office/powerpoint/2010/main" val="2002742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diagramDrawing" Target="../diagrams/drawing9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Colors" Target="../diagrams/colors9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QuickStyle" Target="../diagrams/quickStyle9.xml"/><Relationship Id="rId5" Type="http://schemas.openxmlformats.org/officeDocument/2006/relationships/image" Target="../media/image9.png"/><Relationship Id="rId10" Type="http://schemas.openxmlformats.org/officeDocument/2006/relationships/diagramLayout" Target="../diagrams/layout9.xml"/><Relationship Id="rId4" Type="http://schemas.openxmlformats.org/officeDocument/2006/relationships/image" Target="../media/image8.png"/><Relationship Id="rId9" Type="http://schemas.openxmlformats.org/officeDocument/2006/relationships/diagramData" Target="../diagrams/data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QuickStyle" Target="../diagrams/quickStyle10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Layout" Target="../diagrams/layout10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Data" Target="../diagrams/data10.xml"/><Relationship Id="rId5" Type="http://schemas.openxmlformats.org/officeDocument/2006/relationships/image" Target="../media/image9.png"/><Relationship Id="rId15" Type="http://schemas.microsoft.com/office/2007/relationships/diagramDrawing" Target="../diagrams/drawing10.xml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diagramColors" Target="../diagrams/colors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diagramDrawing" Target="../diagrams/drawing11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Colors" Target="../diagrams/colors1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QuickStyle" Target="../diagrams/quickStyle11.xml"/><Relationship Id="rId5" Type="http://schemas.openxmlformats.org/officeDocument/2006/relationships/image" Target="../media/image9.png"/><Relationship Id="rId10" Type="http://schemas.openxmlformats.org/officeDocument/2006/relationships/diagramLayout" Target="../diagrams/layout11.xml"/><Relationship Id="rId4" Type="http://schemas.openxmlformats.org/officeDocument/2006/relationships/image" Target="../media/image8.png"/><Relationship Id="rId9" Type="http://schemas.openxmlformats.org/officeDocument/2006/relationships/diagramData" Target="../diagrams/data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Colors" Target="../diagrams/colors12.xml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diagramQuickStyle" Target="../diagrams/quickStyle1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diagramLayout" Target="../diagrams/layout12.xml"/><Relationship Id="rId5" Type="http://schemas.openxmlformats.org/officeDocument/2006/relationships/image" Target="../media/image9.png"/><Relationship Id="rId10" Type="http://schemas.openxmlformats.org/officeDocument/2006/relationships/diagramData" Target="../diagrams/data12.xml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microsoft.com/office/2007/relationships/diagramDrawing" Target="../diagrams/drawing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13.xml"/><Relationship Id="rId7" Type="http://schemas.openxmlformats.org/officeDocument/2006/relationships/image" Target="../media/image16.pn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3.xml"/><Relationship Id="rId11" Type="http://schemas.openxmlformats.org/officeDocument/2006/relationships/image" Target="../media/image20.png"/><Relationship Id="rId5" Type="http://schemas.openxmlformats.org/officeDocument/2006/relationships/diagramColors" Target="../diagrams/colors13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13.xml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21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Layout" Target="../diagrams/layout16.xml"/><Relationship Id="rId7" Type="http://schemas.openxmlformats.org/officeDocument/2006/relationships/image" Target="../media/image18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image" Target="../media/image16.png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diagramDrawing" Target="../diagrams/drawing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Colors" Target="../diagrams/colors2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QuickStyle" Target="../diagrams/quickStyle2.xml"/><Relationship Id="rId5" Type="http://schemas.openxmlformats.org/officeDocument/2006/relationships/image" Target="../media/image9.png"/><Relationship Id="rId10" Type="http://schemas.openxmlformats.org/officeDocument/2006/relationships/diagramLayout" Target="../diagrams/layout2.xml"/><Relationship Id="rId4" Type="http://schemas.openxmlformats.org/officeDocument/2006/relationships/image" Target="../media/image8.png"/><Relationship Id="rId9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diagramDrawing" Target="../diagrams/drawing3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Colors" Target="../diagrams/colors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9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8.png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diagramDrawing" Target="../diagrams/drawing4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QuickStyle" Target="../diagrams/quickStyle4.xml"/><Relationship Id="rId5" Type="http://schemas.openxmlformats.org/officeDocument/2006/relationships/image" Target="../media/image9.png"/><Relationship Id="rId10" Type="http://schemas.openxmlformats.org/officeDocument/2006/relationships/diagramLayout" Target="../diagrams/layout4.xml"/><Relationship Id="rId4" Type="http://schemas.openxmlformats.org/officeDocument/2006/relationships/image" Target="../media/image8.png"/><Relationship Id="rId9" Type="http://schemas.openxmlformats.org/officeDocument/2006/relationships/diagramData" Target="../diagrams/data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QuickStyle" Target="../diagrams/quickStyle5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Layout" Target="../diagrams/layout5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Data" Target="../diagrams/data5.xml"/><Relationship Id="rId5" Type="http://schemas.openxmlformats.org/officeDocument/2006/relationships/image" Target="../media/image9.png"/><Relationship Id="rId15" Type="http://schemas.microsoft.com/office/2007/relationships/diagramDrawing" Target="../diagrams/drawing5.xml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diagramColors" Target="../diagrams/colors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QuickStyle" Target="../diagrams/quickStyle6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Layout" Target="../diagrams/layout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Data" Target="../diagrams/data6.xml"/><Relationship Id="rId5" Type="http://schemas.openxmlformats.org/officeDocument/2006/relationships/image" Target="../media/image9.png"/><Relationship Id="rId15" Type="http://schemas.microsoft.com/office/2007/relationships/diagramDrawing" Target="../diagrams/drawing6.xml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diagramColors" Target="../diagrams/colors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diagramQuickStyle" Target="../diagrams/quickStyle7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Layout" Target="../diagrams/layout7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Data" Target="../diagrams/data7.xml"/><Relationship Id="rId5" Type="http://schemas.openxmlformats.org/officeDocument/2006/relationships/image" Target="../media/image9.png"/><Relationship Id="rId15" Type="http://schemas.microsoft.com/office/2007/relationships/diagramDrawing" Target="../diagrams/drawing7.xml"/><Relationship Id="rId10" Type="http://schemas.openxmlformats.org/officeDocument/2006/relationships/image" Target="../media/image14.sv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diagramColors" Target="../diagrams/colors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diagramDrawing" Target="../diagrams/drawing8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diagramColors" Target="../diagrams/colors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QuickStyle" Target="../diagrams/quickStyle8.xml"/><Relationship Id="rId5" Type="http://schemas.openxmlformats.org/officeDocument/2006/relationships/image" Target="../media/image9.png"/><Relationship Id="rId10" Type="http://schemas.openxmlformats.org/officeDocument/2006/relationships/diagramLayout" Target="../diagrams/layout8.xml"/><Relationship Id="rId4" Type="http://schemas.openxmlformats.org/officeDocument/2006/relationships/image" Target="../media/image8.png"/><Relationship Id="rId9" Type="http://schemas.openxmlformats.org/officeDocument/2006/relationships/diagramData" Target="../diagrams/data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5968A69-8C7D-42F6-A480-4079F5225551}"/>
              </a:ext>
            </a:extLst>
          </p:cNvPr>
          <p:cNvSpPr txBox="1">
            <a:spLocks/>
          </p:cNvSpPr>
          <p:nvPr/>
        </p:nvSpPr>
        <p:spPr>
          <a:xfrm>
            <a:off x="273114" y="1085148"/>
            <a:ext cx="7127725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Launch-Pad Session</a:t>
            </a: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EE8B9FF3-9D58-4B14-B8D8-A9AC2BD5283D}"/>
              </a:ext>
            </a:extLst>
          </p:cNvPr>
          <p:cNvSpPr txBox="1">
            <a:spLocks/>
          </p:cNvSpPr>
          <p:nvPr/>
        </p:nvSpPr>
        <p:spPr>
          <a:xfrm>
            <a:off x="182321" y="221041"/>
            <a:ext cx="8113953" cy="45794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2800" cap="none" spc="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3200" b="1" kern="0" dirty="0"/>
              <a:t>MSc Course Delivery Structure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869682-55A3-44EC-9524-D8E9F5BCE67F}"/>
              </a:ext>
            </a:extLst>
          </p:cNvPr>
          <p:cNvSpPr txBox="1">
            <a:spLocks/>
          </p:cNvSpPr>
          <p:nvPr/>
        </p:nvSpPr>
        <p:spPr>
          <a:xfrm>
            <a:off x="356068" y="6224960"/>
            <a:ext cx="1304592" cy="257635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2800" cap="none" spc="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pPr>
              <a:buSzPct val="100000"/>
            </a:pPr>
            <a:r>
              <a:rPr lang="en-GB" sz="1800" b="1" kern="1200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Dr Iain Lyall</a:t>
            </a:r>
          </a:p>
        </p:txBody>
      </p:sp>
      <p:pic>
        <p:nvPicPr>
          <p:cNvPr id="1030" name="Picture 6" descr="What Is a Program Manager And How It Is Different From Project Manager?">
            <a:extLst>
              <a:ext uri="{FF2B5EF4-FFF2-40B4-BE49-F238E27FC236}">
                <a16:creationId xmlns:a16="http://schemas.microsoft.com/office/drawing/2014/main" id="{CCE060C2-522A-A5F1-76E6-6B648D4DB2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0" r="22411" b="3652"/>
          <a:stretch/>
        </p:blipFill>
        <p:spPr bwMode="auto">
          <a:xfrm>
            <a:off x="7547956" y="1371844"/>
            <a:ext cx="4355869" cy="4266075"/>
          </a:xfrm>
          <a:prstGeom prst="ellipse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du scroll certificate">
            <a:extLst>
              <a:ext uri="{FF2B5EF4-FFF2-40B4-BE49-F238E27FC236}">
                <a16:creationId xmlns:a16="http://schemas.microsoft.com/office/drawing/2014/main" id="{EAF36F0B-67C5-B5C1-2873-B3471C388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889" r="94306">
                        <a14:foregroundMark x1="9306" y1="66875" x2="12083" y2="70417"/>
                        <a14:foregroundMark x1="51389" y1="41458" x2="53472" y2="45417"/>
                        <a14:foregroundMark x1="48611" y1="43542" x2="52639" y2="47917"/>
                        <a14:foregroundMark x1="49306" y1="42083" x2="53472" y2="47292"/>
                        <a14:foregroundMark x1="45833" y1="44167" x2="52083" y2="49167"/>
                        <a14:foregroundMark x1="44861" y1="45000" x2="39028" y2="49792"/>
                        <a14:foregroundMark x1="91250" y1="24375" x2="83611" y2="35208"/>
                        <a14:foregroundMark x1="83611" y1="35208" x2="82222" y2="35625"/>
                        <a14:foregroundMark x1="94306" y1="28542" x2="84444" y2="29583"/>
                        <a14:foregroundMark x1="62083" y1="34792" x2="73750" y2="28750"/>
                        <a14:foregroundMark x1="74583" y1="27500" x2="81667" y2="24583"/>
                        <a14:foregroundMark x1="78750" y1="24792" x2="84722" y2="21875"/>
                        <a14:foregroundMark x1="83611" y1="22083" x2="87778" y2="20417"/>
                        <a14:foregroundMark x1="86111" y1="20417" x2="88194" y2="19375"/>
                        <a14:foregroundMark x1="41250" y1="46875" x2="31667" y2="54167"/>
                        <a14:foregroundMark x1="37361" y1="48958" x2="27917" y2="57083"/>
                        <a14:foregroundMark x1="34167" y1="50625" x2="24722" y2="59167"/>
                        <a14:foregroundMark x1="31944" y1="51667" x2="28750" y2="57292"/>
                        <a14:foregroundMark x1="30556" y1="52500" x2="26528" y2="56250"/>
                        <a14:foregroundMark x1="29306" y1="53125" x2="22361" y2="58333"/>
                        <a14:foregroundMark x1="26528" y1="54583" x2="19861" y2="59583"/>
                        <a14:foregroundMark x1="23472" y1="56250" x2="16944" y2="60833"/>
                        <a14:foregroundMark x1="20556" y1="57708" x2="16528" y2="60625"/>
                        <a14:foregroundMark x1="17083" y1="59375" x2="13750" y2="61875"/>
                        <a14:foregroundMark x1="14306" y1="60833" x2="8889" y2="635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137" y="4657654"/>
            <a:ext cx="2485506" cy="1657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36083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1C63C3-C925-E810-CB57-0406E3CFFEE3}"/>
              </a:ext>
            </a:extLst>
          </p:cNvPr>
          <p:cNvSpPr/>
          <p:nvPr/>
        </p:nvSpPr>
        <p:spPr>
          <a:xfrm>
            <a:off x="3185107" y="3779954"/>
            <a:ext cx="1179076" cy="462014"/>
          </a:xfrm>
          <a:prstGeom prst="rect">
            <a:avLst/>
          </a:prstGeom>
          <a:solidFill>
            <a:srgbClr val="E57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A2128-51CB-0A8A-76F6-68664771B509}"/>
              </a:ext>
            </a:extLst>
          </p:cNvPr>
          <p:cNvSpPr/>
          <p:nvPr/>
        </p:nvSpPr>
        <p:spPr>
          <a:xfrm>
            <a:off x="3789649" y="379918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A1A4A39-90D1-F769-0EFA-83C5449407AA}"/>
              </a:ext>
            </a:extLst>
          </p:cNvPr>
          <p:cNvSpPr/>
          <p:nvPr/>
        </p:nvSpPr>
        <p:spPr>
          <a:xfrm>
            <a:off x="3408393" y="3797294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EDA6D1-1EC6-2EFA-F91E-6BFC84351B8E}"/>
              </a:ext>
            </a:extLst>
          </p:cNvPr>
          <p:cNvSpPr/>
          <p:nvPr/>
        </p:nvSpPr>
        <p:spPr>
          <a:xfrm>
            <a:off x="4627344" y="4353778"/>
            <a:ext cx="1179076" cy="462014"/>
          </a:xfrm>
          <a:prstGeom prst="rect">
            <a:avLst/>
          </a:prstGeom>
          <a:solidFill>
            <a:srgbClr val="3B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47EA8E-6958-1B1D-EFA3-9E4DFFB1F67A}"/>
              </a:ext>
            </a:extLst>
          </p:cNvPr>
          <p:cNvSpPr/>
          <p:nvPr/>
        </p:nvSpPr>
        <p:spPr>
          <a:xfrm>
            <a:off x="5216882" y="4375031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1403632-8657-CABC-12BF-16F6D98F506D}"/>
              </a:ext>
            </a:extLst>
          </p:cNvPr>
          <p:cNvSpPr/>
          <p:nvPr/>
        </p:nvSpPr>
        <p:spPr>
          <a:xfrm>
            <a:off x="4866711" y="4373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D78CC48-9EC6-803E-0A2E-50E2F52EE78E}"/>
              </a:ext>
            </a:extLst>
          </p:cNvPr>
          <p:cNvSpPr/>
          <p:nvPr/>
        </p:nvSpPr>
        <p:spPr>
          <a:xfrm>
            <a:off x="6069581" y="1484659"/>
            <a:ext cx="1179076" cy="462014"/>
          </a:xfrm>
          <a:prstGeom prst="rect">
            <a:avLst/>
          </a:prstGeom>
          <a:solidFill>
            <a:srgbClr val="3FC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D3AA938-51A3-2C5D-2614-327A096A32A6}"/>
              </a:ext>
            </a:extLst>
          </p:cNvPr>
          <p:cNvSpPr/>
          <p:nvPr/>
        </p:nvSpPr>
        <p:spPr>
          <a:xfrm>
            <a:off x="6679765" y="150054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455F528-BE9E-88A0-D622-D405961A459C}"/>
              </a:ext>
            </a:extLst>
          </p:cNvPr>
          <p:cNvSpPr/>
          <p:nvPr/>
        </p:nvSpPr>
        <p:spPr>
          <a:xfrm>
            <a:off x="6308948" y="15002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4C227E0-50C6-DE10-A5EB-FF796C73E490}"/>
              </a:ext>
            </a:extLst>
          </p:cNvPr>
          <p:cNvSpPr/>
          <p:nvPr/>
        </p:nvSpPr>
        <p:spPr>
          <a:xfrm>
            <a:off x="7511818" y="2632022"/>
            <a:ext cx="1179076" cy="462014"/>
          </a:xfrm>
          <a:prstGeom prst="rect">
            <a:avLst/>
          </a:prstGeom>
          <a:solidFill>
            <a:srgbClr val="7E2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5DE64AE-5741-C7AF-16FA-D3E01783E44C}"/>
              </a:ext>
            </a:extLst>
          </p:cNvPr>
          <p:cNvSpPr/>
          <p:nvPr/>
        </p:nvSpPr>
        <p:spPr>
          <a:xfrm>
            <a:off x="8116360" y="265327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1CDDB16-4D52-2973-D0CD-8DCC5E29DA1E}"/>
              </a:ext>
            </a:extLst>
          </p:cNvPr>
          <p:cNvSpPr/>
          <p:nvPr/>
        </p:nvSpPr>
        <p:spPr>
          <a:xfrm>
            <a:off x="7714983" y="264484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1123F44-7436-A608-B56B-505D540D6158}"/>
              </a:ext>
            </a:extLst>
          </p:cNvPr>
          <p:cNvSpPr/>
          <p:nvPr/>
        </p:nvSpPr>
        <p:spPr>
          <a:xfrm>
            <a:off x="8954055" y="2061199"/>
            <a:ext cx="1179076" cy="462014"/>
          </a:xfrm>
          <a:prstGeom prst="rect">
            <a:avLst/>
          </a:prstGeom>
          <a:solidFill>
            <a:srgbClr val="4A4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FA841D0-88FB-897D-4D69-09CF532C5279}"/>
              </a:ext>
            </a:extLst>
          </p:cNvPr>
          <p:cNvSpPr/>
          <p:nvPr/>
        </p:nvSpPr>
        <p:spPr>
          <a:xfrm>
            <a:off x="9558597" y="208309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5D90C21-8A19-7E5E-33ED-9FAF9C7CE726}"/>
              </a:ext>
            </a:extLst>
          </p:cNvPr>
          <p:cNvSpPr/>
          <p:nvPr/>
        </p:nvSpPr>
        <p:spPr>
          <a:xfrm>
            <a:off x="9187289" y="206767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2844E47-89F3-53E6-E1C5-248383989DF8}"/>
              </a:ext>
            </a:extLst>
          </p:cNvPr>
          <p:cNvSpPr/>
          <p:nvPr/>
        </p:nvSpPr>
        <p:spPr>
          <a:xfrm>
            <a:off x="10396291" y="3202845"/>
            <a:ext cx="1179076" cy="462014"/>
          </a:xfrm>
          <a:prstGeom prst="rect">
            <a:avLst/>
          </a:prstGeom>
          <a:solidFill>
            <a:srgbClr val="D14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49085D8-DB07-2846-E5CA-800279AD21B2}"/>
              </a:ext>
            </a:extLst>
          </p:cNvPr>
          <p:cNvSpPr/>
          <p:nvPr/>
        </p:nvSpPr>
        <p:spPr>
          <a:xfrm>
            <a:off x="10396291" y="5080130"/>
            <a:ext cx="1179076" cy="462014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689998D-3A68-B27A-587E-A0E25F1074DC}"/>
              </a:ext>
            </a:extLst>
          </p:cNvPr>
          <p:cNvSpPr/>
          <p:nvPr/>
        </p:nvSpPr>
        <p:spPr>
          <a:xfrm>
            <a:off x="11006312" y="322201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CA3A0F43-1707-BEFA-B217-32001D2394D4}"/>
              </a:ext>
            </a:extLst>
          </p:cNvPr>
          <p:cNvSpPr/>
          <p:nvPr/>
        </p:nvSpPr>
        <p:spPr>
          <a:xfrm>
            <a:off x="10985829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120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60 CR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2390756-E6C4-EA46-004A-87A8BF835368}"/>
              </a:ext>
            </a:extLst>
          </p:cNvPr>
          <p:cNvSpPr/>
          <p:nvPr/>
        </p:nvSpPr>
        <p:spPr>
          <a:xfrm>
            <a:off x="11000833" y="5564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360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180 CR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1C85C82-9E2D-D569-951F-3E53A14BD963}"/>
              </a:ext>
            </a:extLst>
          </p:cNvPr>
          <p:cNvSpPr/>
          <p:nvPr/>
        </p:nvSpPr>
        <p:spPr>
          <a:xfrm>
            <a:off x="10599456" y="3214157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3399567D-81EA-3A96-B4E6-04DFE2E03448}"/>
              </a:ext>
            </a:extLst>
          </p:cNvPr>
          <p:cNvSpPr/>
          <p:nvPr/>
        </p:nvSpPr>
        <p:spPr>
          <a:xfrm>
            <a:off x="10619577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AD211A-8602-9A75-5B46-FBE3CC876745}"/>
              </a:ext>
            </a:extLst>
          </p:cNvPr>
          <p:cNvGrpSpPr/>
          <p:nvPr/>
        </p:nvGrpSpPr>
        <p:grpSpPr>
          <a:xfrm>
            <a:off x="3068136" y="3612131"/>
            <a:ext cx="411619" cy="792284"/>
            <a:chOff x="3110213" y="3730507"/>
            <a:chExt cx="411619" cy="792284"/>
          </a:xfrm>
        </p:grpSpPr>
        <p:pic>
          <p:nvPicPr>
            <p:cNvPr id="207" name="Picture 2" descr="The Definition Of Combination Learning">
              <a:extLst>
                <a:ext uri="{FF2B5EF4-FFF2-40B4-BE49-F238E27FC236}">
                  <a16:creationId xmlns:a16="http://schemas.microsoft.com/office/drawing/2014/main" id="{ED0E411C-8165-C917-021A-CDAFFACCBC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2" descr="The Definition Of Combination Learning">
              <a:extLst>
                <a:ext uri="{FF2B5EF4-FFF2-40B4-BE49-F238E27FC236}">
                  <a16:creationId xmlns:a16="http://schemas.microsoft.com/office/drawing/2014/main" id="{D439B595-2749-1ED2-6223-86DD58539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3" name="Rectangle 212">
            <a:extLst>
              <a:ext uri="{FF2B5EF4-FFF2-40B4-BE49-F238E27FC236}">
                <a16:creationId xmlns:a16="http://schemas.microsoft.com/office/drawing/2014/main" id="{B58B3FE7-BB1A-D6A5-AD27-3CE4606B4ED9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No Time limit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 weeks in a location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Credit only - No MSc unless all modules complete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CBFFB9-623E-40C8-003B-2EA7D770EAB9}"/>
              </a:ext>
            </a:extLst>
          </p:cNvPr>
          <p:cNvGrpSpPr/>
          <p:nvPr/>
        </p:nvGrpSpPr>
        <p:grpSpPr>
          <a:xfrm>
            <a:off x="8856392" y="1885584"/>
            <a:ext cx="411619" cy="792284"/>
            <a:chOff x="3110213" y="3730507"/>
            <a:chExt cx="411619" cy="792284"/>
          </a:xfrm>
        </p:grpSpPr>
        <p:pic>
          <p:nvPicPr>
            <p:cNvPr id="59" name="Picture 2" descr="The Definition Of Combination Learning">
              <a:extLst>
                <a:ext uri="{FF2B5EF4-FFF2-40B4-BE49-F238E27FC236}">
                  <a16:creationId xmlns:a16="http://schemas.microsoft.com/office/drawing/2014/main" id="{7D7D327D-2D42-4908-CCF0-B69D914C7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The Definition Of Combination Learning">
              <a:extLst>
                <a:ext uri="{FF2B5EF4-FFF2-40B4-BE49-F238E27FC236}">
                  <a16:creationId xmlns:a16="http://schemas.microsoft.com/office/drawing/2014/main" id="{9E37BEC3-5F06-F992-EEEA-82CF3843A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FE29254-6EF0-B6DE-4DBF-BE74CC585ABB}"/>
              </a:ext>
            </a:extLst>
          </p:cNvPr>
          <p:cNvGrpSpPr/>
          <p:nvPr/>
        </p:nvGrpSpPr>
        <p:grpSpPr>
          <a:xfrm>
            <a:off x="7388618" y="2471216"/>
            <a:ext cx="411619" cy="792284"/>
            <a:chOff x="3110213" y="3730507"/>
            <a:chExt cx="411619" cy="792284"/>
          </a:xfrm>
        </p:grpSpPr>
        <p:pic>
          <p:nvPicPr>
            <p:cNvPr id="63" name="Picture 2" descr="The Definition Of Combination Learning">
              <a:extLst>
                <a:ext uri="{FF2B5EF4-FFF2-40B4-BE49-F238E27FC236}">
                  <a16:creationId xmlns:a16="http://schemas.microsoft.com/office/drawing/2014/main" id="{CD6F722C-82B1-609D-C8A3-FB2904E317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The Definition Of Combination Learning">
              <a:extLst>
                <a:ext uri="{FF2B5EF4-FFF2-40B4-BE49-F238E27FC236}">
                  <a16:creationId xmlns:a16="http://schemas.microsoft.com/office/drawing/2014/main" id="{ACAF1100-E6E3-9CE2-6DD7-908E1C783C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B57353C-856F-15BE-FB05-644C5A4C27E5}"/>
              </a:ext>
            </a:extLst>
          </p:cNvPr>
          <p:cNvGrpSpPr/>
          <p:nvPr/>
        </p:nvGrpSpPr>
        <p:grpSpPr>
          <a:xfrm>
            <a:off x="4515118" y="4177940"/>
            <a:ext cx="411619" cy="792284"/>
            <a:chOff x="3110213" y="3730507"/>
            <a:chExt cx="411619" cy="792284"/>
          </a:xfrm>
        </p:grpSpPr>
        <p:pic>
          <p:nvPicPr>
            <p:cNvPr id="66" name="Picture 2" descr="The Definition Of Combination Learning">
              <a:extLst>
                <a:ext uri="{FF2B5EF4-FFF2-40B4-BE49-F238E27FC236}">
                  <a16:creationId xmlns:a16="http://schemas.microsoft.com/office/drawing/2014/main" id="{6886405B-8716-5581-FA89-CD83D0934A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The Definition Of Combination Learning">
              <a:extLst>
                <a:ext uri="{FF2B5EF4-FFF2-40B4-BE49-F238E27FC236}">
                  <a16:creationId xmlns:a16="http://schemas.microsoft.com/office/drawing/2014/main" id="{04EB7383-E3FE-B9EB-2477-582F8B9CF7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023CE2C-0890-5C59-B4EE-F5C000465590}"/>
              </a:ext>
            </a:extLst>
          </p:cNvPr>
          <p:cNvGrpSpPr/>
          <p:nvPr/>
        </p:nvGrpSpPr>
        <p:grpSpPr>
          <a:xfrm>
            <a:off x="5919054" y="1308789"/>
            <a:ext cx="411619" cy="792284"/>
            <a:chOff x="3110213" y="3730507"/>
            <a:chExt cx="411619" cy="792284"/>
          </a:xfrm>
        </p:grpSpPr>
        <p:pic>
          <p:nvPicPr>
            <p:cNvPr id="70" name="Picture 2" descr="The Definition Of Combination Learning">
              <a:extLst>
                <a:ext uri="{FF2B5EF4-FFF2-40B4-BE49-F238E27FC236}">
                  <a16:creationId xmlns:a16="http://schemas.microsoft.com/office/drawing/2014/main" id="{A078D70C-EAD2-8CF4-1CFA-F8768F3EDF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The Definition Of Combination Learning">
              <a:extLst>
                <a:ext uri="{FF2B5EF4-FFF2-40B4-BE49-F238E27FC236}">
                  <a16:creationId xmlns:a16="http://schemas.microsoft.com/office/drawing/2014/main" id="{F9BBDBD0-356F-45A3-21D6-FB9F1ACDE0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C69D203-C174-4A6E-EADA-4232E831A52E}"/>
              </a:ext>
            </a:extLst>
          </p:cNvPr>
          <p:cNvGrpSpPr/>
          <p:nvPr/>
        </p:nvGrpSpPr>
        <p:grpSpPr>
          <a:xfrm>
            <a:off x="10287301" y="3034058"/>
            <a:ext cx="411619" cy="792284"/>
            <a:chOff x="3110213" y="3730507"/>
            <a:chExt cx="411619" cy="792284"/>
          </a:xfrm>
        </p:grpSpPr>
        <p:pic>
          <p:nvPicPr>
            <p:cNvPr id="73" name="Picture 2" descr="The Definition Of Combination Learning">
              <a:extLst>
                <a:ext uri="{FF2B5EF4-FFF2-40B4-BE49-F238E27FC236}">
                  <a16:creationId xmlns:a16="http://schemas.microsoft.com/office/drawing/2014/main" id="{E13740FF-1306-B9C9-A15A-9FFE9BCD07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The Definition Of Combination Learning">
              <a:extLst>
                <a:ext uri="{FF2B5EF4-FFF2-40B4-BE49-F238E27FC236}">
                  <a16:creationId xmlns:a16="http://schemas.microsoft.com/office/drawing/2014/main" id="{6A73C1EF-5A02-3FAE-C1D5-9B6D9CA14C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8EAAF465-1753-D8B3-DEC7-0D081CB3BCA1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 and Remote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9499E97A-3936-F9CA-7140-9C0717AB3597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316071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2e – Any Module in Specialist Locations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28CA1F4A-722C-8D7A-3078-E649D5ED7A97}"/>
              </a:ext>
            </a:extLst>
          </p:cNvPr>
          <p:cNvSpPr/>
          <p:nvPr/>
        </p:nvSpPr>
        <p:spPr>
          <a:xfrm>
            <a:off x="3075050" y="967336"/>
            <a:ext cx="8571081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8" name="Diagram 77">
            <a:extLst>
              <a:ext uri="{FF2B5EF4-FFF2-40B4-BE49-F238E27FC236}">
                <a16:creationId xmlns:a16="http://schemas.microsoft.com/office/drawing/2014/main" id="{0CFFF99C-344D-81F8-475A-B0AD5491A3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93704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9" name="Rectangle 78">
            <a:extLst>
              <a:ext uri="{FF2B5EF4-FFF2-40B4-BE49-F238E27FC236}">
                <a16:creationId xmlns:a16="http://schemas.microsoft.com/office/drawing/2014/main" id="{B02DE15C-124D-2796-A068-8A568A226CC3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808215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2C2E10-662B-4A9F-F229-609E5BB15097}"/>
              </a:ext>
            </a:extLst>
          </p:cNvPr>
          <p:cNvSpPr/>
          <p:nvPr/>
        </p:nvSpPr>
        <p:spPr>
          <a:xfrm>
            <a:off x="3158454" y="2617864"/>
            <a:ext cx="1179076" cy="462014"/>
          </a:xfrm>
          <a:prstGeom prst="rect">
            <a:avLst/>
          </a:prstGeom>
          <a:solidFill>
            <a:srgbClr val="4A4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1C63C3-C925-E810-CB57-0406E3CFFEE3}"/>
              </a:ext>
            </a:extLst>
          </p:cNvPr>
          <p:cNvSpPr/>
          <p:nvPr/>
        </p:nvSpPr>
        <p:spPr>
          <a:xfrm>
            <a:off x="3158454" y="3202784"/>
            <a:ext cx="1179076" cy="462014"/>
          </a:xfrm>
          <a:prstGeom prst="rect">
            <a:avLst/>
          </a:prstGeom>
          <a:solidFill>
            <a:srgbClr val="E57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C19047-77B6-5E69-C4D7-A15A399443BD}"/>
              </a:ext>
            </a:extLst>
          </p:cNvPr>
          <p:cNvSpPr/>
          <p:nvPr/>
        </p:nvSpPr>
        <p:spPr>
          <a:xfrm>
            <a:off x="3762996" y="26397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A2128-51CB-0A8A-76F6-68664771B509}"/>
              </a:ext>
            </a:extLst>
          </p:cNvPr>
          <p:cNvSpPr/>
          <p:nvPr/>
        </p:nvSpPr>
        <p:spPr>
          <a:xfrm>
            <a:off x="3762996" y="322201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CBBC244-9B02-8B39-2F56-902DFDEA928C}"/>
              </a:ext>
            </a:extLst>
          </p:cNvPr>
          <p:cNvSpPr/>
          <p:nvPr/>
        </p:nvSpPr>
        <p:spPr>
          <a:xfrm>
            <a:off x="3391688" y="2624344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A1A4A39-90D1-F769-0EFA-83C5449407AA}"/>
              </a:ext>
            </a:extLst>
          </p:cNvPr>
          <p:cNvSpPr/>
          <p:nvPr/>
        </p:nvSpPr>
        <p:spPr>
          <a:xfrm>
            <a:off x="3381740" y="3220124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3711382-994A-176E-5DE3-9879CB9F0353}"/>
              </a:ext>
            </a:extLst>
          </p:cNvPr>
          <p:cNvSpPr/>
          <p:nvPr/>
        </p:nvSpPr>
        <p:spPr>
          <a:xfrm>
            <a:off x="4606698" y="2629035"/>
            <a:ext cx="1179076" cy="462014"/>
          </a:xfrm>
          <a:prstGeom prst="rect">
            <a:avLst/>
          </a:prstGeom>
          <a:solidFill>
            <a:srgbClr val="3FC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7" name="Picture 2" descr="The Definition Of Combination Learning">
            <a:extLst>
              <a:ext uri="{FF2B5EF4-FFF2-40B4-BE49-F238E27FC236}">
                <a16:creationId xmlns:a16="http://schemas.microsoft.com/office/drawing/2014/main" id="{188AEB28-4502-3A18-3A92-EDAB1D795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4549175" y="2541826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47EDA6D1-1EC6-2EFA-F91E-6BFC84351B8E}"/>
              </a:ext>
            </a:extLst>
          </p:cNvPr>
          <p:cNvSpPr/>
          <p:nvPr/>
        </p:nvSpPr>
        <p:spPr>
          <a:xfrm>
            <a:off x="4612340" y="3215802"/>
            <a:ext cx="1179076" cy="462014"/>
          </a:xfrm>
          <a:prstGeom prst="rect">
            <a:avLst/>
          </a:prstGeom>
          <a:solidFill>
            <a:srgbClr val="3B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88473005-AF8D-0AA4-2052-1BB54AE56E4E}"/>
              </a:ext>
            </a:extLst>
          </p:cNvPr>
          <p:cNvSpPr/>
          <p:nvPr/>
        </p:nvSpPr>
        <p:spPr>
          <a:xfrm>
            <a:off x="5216882" y="2644924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47EA8E-6958-1B1D-EFA3-9E4DFFB1F67A}"/>
              </a:ext>
            </a:extLst>
          </p:cNvPr>
          <p:cNvSpPr/>
          <p:nvPr/>
        </p:nvSpPr>
        <p:spPr>
          <a:xfrm>
            <a:off x="5201878" y="323705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F7ABF76F-0149-2451-01B5-D2E6F1958745}"/>
              </a:ext>
            </a:extLst>
          </p:cNvPr>
          <p:cNvSpPr/>
          <p:nvPr/>
        </p:nvSpPr>
        <p:spPr>
          <a:xfrm>
            <a:off x="4846065" y="264463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1403632-8657-CABC-12BF-16F6D98F506D}"/>
              </a:ext>
            </a:extLst>
          </p:cNvPr>
          <p:cNvSpPr/>
          <p:nvPr/>
        </p:nvSpPr>
        <p:spPr>
          <a:xfrm>
            <a:off x="4851707" y="3235987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23DA41E6-86C8-6F64-7A06-06859F538C23}"/>
              </a:ext>
            </a:extLst>
          </p:cNvPr>
          <p:cNvSpPr/>
          <p:nvPr/>
        </p:nvSpPr>
        <p:spPr>
          <a:xfrm>
            <a:off x="10396291" y="2632022"/>
            <a:ext cx="1179076" cy="462014"/>
          </a:xfrm>
          <a:prstGeom prst="rect">
            <a:avLst/>
          </a:prstGeom>
          <a:solidFill>
            <a:srgbClr val="7E2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2844E47-89F3-53E6-E1C5-248383989DF8}"/>
              </a:ext>
            </a:extLst>
          </p:cNvPr>
          <p:cNvSpPr/>
          <p:nvPr/>
        </p:nvSpPr>
        <p:spPr>
          <a:xfrm>
            <a:off x="10396291" y="3202845"/>
            <a:ext cx="1179076" cy="462014"/>
          </a:xfrm>
          <a:prstGeom prst="rect">
            <a:avLst/>
          </a:prstGeom>
          <a:solidFill>
            <a:srgbClr val="D14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49085D8-DB07-2846-E5CA-800279AD21B2}"/>
              </a:ext>
            </a:extLst>
          </p:cNvPr>
          <p:cNvSpPr/>
          <p:nvPr/>
        </p:nvSpPr>
        <p:spPr>
          <a:xfrm>
            <a:off x="10396291" y="5080130"/>
            <a:ext cx="1179076" cy="462014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088EBCA4-D85A-1E1B-8406-564AB02EF79A}"/>
              </a:ext>
            </a:extLst>
          </p:cNvPr>
          <p:cNvSpPr/>
          <p:nvPr/>
        </p:nvSpPr>
        <p:spPr>
          <a:xfrm>
            <a:off x="11000833" y="265327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689998D-3A68-B27A-587E-A0E25F1074DC}"/>
              </a:ext>
            </a:extLst>
          </p:cNvPr>
          <p:cNvSpPr/>
          <p:nvPr/>
        </p:nvSpPr>
        <p:spPr>
          <a:xfrm>
            <a:off x="11006312" y="322201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CA3A0F43-1707-BEFA-B217-32001D2394D4}"/>
              </a:ext>
            </a:extLst>
          </p:cNvPr>
          <p:cNvSpPr/>
          <p:nvPr/>
        </p:nvSpPr>
        <p:spPr>
          <a:xfrm>
            <a:off x="10985829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120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60 CR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2390756-E6C4-EA46-004A-87A8BF835368}"/>
              </a:ext>
            </a:extLst>
          </p:cNvPr>
          <p:cNvSpPr/>
          <p:nvPr/>
        </p:nvSpPr>
        <p:spPr>
          <a:xfrm>
            <a:off x="11000833" y="5564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360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180 CR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95842E5B-4225-5307-DBB5-859C215B2BF2}"/>
              </a:ext>
            </a:extLst>
          </p:cNvPr>
          <p:cNvSpPr/>
          <p:nvPr/>
        </p:nvSpPr>
        <p:spPr>
          <a:xfrm>
            <a:off x="10599456" y="264484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1C85C82-9E2D-D569-951F-3E53A14BD963}"/>
              </a:ext>
            </a:extLst>
          </p:cNvPr>
          <p:cNvSpPr/>
          <p:nvPr/>
        </p:nvSpPr>
        <p:spPr>
          <a:xfrm>
            <a:off x="10599456" y="3214157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3399567D-81EA-3A96-B4E6-04DFE2E03448}"/>
              </a:ext>
            </a:extLst>
          </p:cNvPr>
          <p:cNvSpPr/>
          <p:nvPr/>
        </p:nvSpPr>
        <p:spPr>
          <a:xfrm>
            <a:off x="10619577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205" name="Rectangle 204">
            <a:extLst>
              <a:ext uri="{FF2B5EF4-FFF2-40B4-BE49-F238E27FC236}">
                <a16:creationId xmlns:a16="http://schemas.microsoft.com/office/drawing/2014/main" id="{B4A3E0AD-6DAA-C415-1639-583A360A268B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Year course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With mobility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 Months in each location</a:t>
            </a:r>
          </a:p>
        </p:txBody>
      </p:sp>
      <p:sp>
        <p:nvSpPr>
          <p:cNvPr id="206" name="Title 1">
            <a:extLst>
              <a:ext uri="{FF2B5EF4-FFF2-40B4-BE49-F238E27FC236}">
                <a16:creationId xmlns:a16="http://schemas.microsoft.com/office/drawing/2014/main" id="{4F217071-2015-D1D4-DC23-221289FF71AD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316071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2f – Six Modules in Three Locations</a:t>
            </a:r>
          </a:p>
        </p:txBody>
      </p:sp>
      <p:pic>
        <p:nvPicPr>
          <p:cNvPr id="27" name="Picture 2" descr="The Definition Of Combination Learning">
            <a:extLst>
              <a:ext uri="{FF2B5EF4-FFF2-40B4-BE49-F238E27FC236}">
                <a16:creationId xmlns:a16="http://schemas.microsoft.com/office/drawing/2014/main" id="{566F8096-0537-62B7-37D8-AB6E14CB8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3109426" y="2570462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" name="Picture 2" descr="The Definition Of Combination Learning">
            <a:extLst>
              <a:ext uri="{FF2B5EF4-FFF2-40B4-BE49-F238E27FC236}">
                <a16:creationId xmlns:a16="http://schemas.microsoft.com/office/drawing/2014/main" id="{3525C9F8-D961-41A3-AEBA-A50CB65BB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10359118" y="2603603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2" descr="The Definition Of Combination Learning">
            <a:extLst>
              <a:ext uri="{FF2B5EF4-FFF2-40B4-BE49-F238E27FC236}">
                <a16:creationId xmlns:a16="http://schemas.microsoft.com/office/drawing/2014/main" id="{CFCBC486-A1F6-5B64-24F6-AD7382754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10359118" y="3163502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The Definition Of Combination Learning">
            <a:extLst>
              <a:ext uri="{FF2B5EF4-FFF2-40B4-BE49-F238E27FC236}">
                <a16:creationId xmlns:a16="http://schemas.microsoft.com/office/drawing/2014/main" id="{05D7C4A1-DF10-4F00-019C-14768FE5CE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3109558" y="3132635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" name="Picture 2" descr="The Definition Of Combination Learning">
            <a:extLst>
              <a:ext uri="{FF2B5EF4-FFF2-40B4-BE49-F238E27FC236}">
                <a16:creationId xmlns:a16="http://schemas.microsoft.com/office/drawing/2014/main" id="{472B1419-27D5-DCFC-3C60-C5F90A3847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4566731" y="3153377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ross 4">
            <a:extLst>
              <a:ext uri="{FF2B5EF4-FFF2-40B4-BE49-F238E27FC236}">
                <a16:creationId xmlns:a16="http://schemas.microsoft.com/office/drawing/2014/main" id="{A13D535D-C044-41BC-44DC-F1859B85E218}"/>
              </a:ext>
            </a:extLst>
          </p:cNvPr>
          <p:cNvSpPr/>
          <p:nvPr/>
        </p:nvSpPr>
        <p:spPr>
          <a:xfrm>
            <a:off x="10102928" y="5208747"/>
            <a:ext cx="220474" cy="204780"/>
          </a:xfrm>
          <a:prstGeom prst="plus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12" name="Graphic 211" descr="Airplane with solid fill">
            <a:extLst>
              <a:ext uri="{FF2B5EF4-FFF2-40B4-BE49-F238E27FC236}">
                <a16:creationId xmlns:a16="http://schemas.microsoft.com/office/drawing/2014/main" id="{069BB23A-BA43-172C-6E3A-C78422F282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4123252" y="2879706"/>
            <a:ext cx="507907" cy="507907"/>
          </a:xfrm>
          <a:prstGeom prst="rect">
            <a:avLst/>
          </a:prstGeom>
        </p:spPr>
      </p:pic>
      <p:pic>
        <p:nvPicPr>
          <p:cNvPr id="213" name="Graphic 212" descr="Airplane with solid fill">
            <a:extLst>
              <a:ext uri="{FF2B5EF4-FFF2-40B4-BE49-F238E27FC236}">
                <a16:creationId xmlns:a16="http://schemas.microsoft.com/office/drawing/2014/main" id="{EA9BAAB1-395C-22F9-4CF9-D5AB034DBD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5400000">
            <a:off x="5581959" y="2888611"/>
            <a:ext cx="507907" cy="507907"/>
          </a:xfrm>
          <a:prstGeom prst="rect">
            <a:avLst/>
          </a:prstGeom>
        </p:spPr>
      </p:pic>
      <p:sp>
        <p:nvSpPr>
          <p:cNvPr id="214" name="Rectangle 213">
            <a:extLst>
              <a:ext uri="{FF2B5EF4-FFF2-40B4-BE49-F238E27FC236}">
                <a16:creationId xmlns:a16="http://schemas.microsoft.com/office/drawing/2014/main" id="{EFB7E47D-7D9E-CC4A-4FB6-0DD3617F121A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36F7F5A-37A6-86D8-D3AB-E9FCAC0947E2}"/>
              </a:ext>
            </a:extLst>
          </p:cNvPr>
          <p:cNvSpPr/>
          <p:nvPr/>
        </p:nvSpPr>
        <p:spPr>
          <a:xfrm>
            <a:off x="3075050" y="967336"/>
            <a:ext cx="8571081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1" name="Diagram 50">
            <a:extLst>
              <a:ext uri="{FF2B5EF4-FFF2-40B4-BE49-F238E27FC236}">
                <a16:creationId xmlns:a16="http://schemas.microsoft.com/office/drawing/2014/main" id="{430BAECC-35E7-39F2-F253-3AD0F0A2192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93704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3" name="Rectangle 52">
            <a:extLst>
              <a:ext uri="{FF2B5EF4-FFF2-40B4-BE49-F238E27FC236}">
                <a16:creationId xmlns:a16="http://schemas.microsoft.com/office/drawing/2014/main" id="{344F3AFB-9328-1BB8-F388-4DDB825A1EFF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3356162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3 – Pay-Per-View, Online, MOOC, Flip learning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A7B126D-E5FF-64DD-AE56-A4E32333D147}"/>
              </a:ext>
            </a:extLst>
          </p:cNvPr>
          <p:cNvSpPr/>
          <p:nvPr/>
        </p:nvSpPr>
        <p:spPr>
          <a:xfrm>
            <a:off x="3476484" y="1782886"/>
            <a:ext cx="1179076" cy="462014"/>
          </a:xfrm>
          <a:prstGeom prst="rect">
            <a:avLst/>
          </a:prstGeom>
          <a:solidFill>
            <a:srgbClr val="3FC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62C2E10-662B-4A9F-F229-609E5BB15097}"/>
              </a:ext>
            </a:extLst>
          </p:cNvPr>
          <p:cNvSpPr/>
          <p:nvPr/>
        </p:nvSpPr>
        <p:spPr>
          <a:xfrm>
            <a:off x="3476484" y="2359426"/>
            <a:ext cx="1179076" cy="462014"/>
          </a:xfrm>
          <a:prstGeom prst="rect">
            <a:avLst/>
          </a:prstGeom>
          <a:solidFill>
            <a:srgbClr val="4A4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8606D34-4FE3-C49F-766E-F17F1B4BA065}"/>
              </a:ext>
            </a:extLst>
          </p:cNvPr>
          <p:cNvSpPr/>
          <p:nvPr/>
        </p:nvSpPr>
        <p:spPr>
          <a:xfrm>
            <a:off x="3476484" y="2930249"/>
            <a:ext cx="1179076" cy="462014"/>
          </a:xfrm>
          <a:prstGeom prst="rect">
            <a:avLst/>
          </a:prstGeom>
          <a:solidFill>
            <a:srgbClr val="7E2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E9D5FEA-0D6F-F0DA-9E89-9A36C5E3113F}"/>
              </a:ext>
            </a:extLst>
          </p:cNvPr>
          <p:cNvSpPr/>
          <p:nvPr/>
        </p:nvSpPr>
        <p:spPr>
          <a:xfrm>
            <a:off x="4863335" y="2927920"/>
            <a:ext cx="1179076" cy="462014"/>
          </a:xfrm>
          <a:prstGeom prst="rect">
            <a:avLst/>
          </a:prstGeom>
          <a:solidFill>
            <a:srgbClr val="3B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8027103-E8DB-5A9C-D217-441761A96755}"/>
              </a:ext>
            </a:extLst>
          </p:cNvPr>
          <p:cNvSpPr/>
          <p:nvPr/>
        </p:nvSpPr>
        <p:spPr>
          <a:xfrm>
            <a:off x="4863335" y="1776987"/>
            <a:ext cx="1179076" cy="462014"/>
          </a:xfrm>
          <a:prstGeom prst="rect">
            <a:avLst/>
          </a:prstGeom>
          <a:solidFill>
            <a:srgbClr val="D14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1C63C3-C925-E810-CB57-0406E3CFFEE3}"/>
              </a:ext>
            </a:extLst>
          </p:cNvPr>
          <p:cNvSpPr/>
          <p:nvPr/>
        </p:nvSpPr>
        <p:spPr>
          <a:xfrm>
            <a:off x="4863335" y="2354096"/>
            <a:ext cx="1179076" cy="462014"/>
          </a:xfrm>
          <a:prstGeom prst="rect">
            <a:avLst/>
          </a:prstGeom>
          <a:solidFill>
            <a:srgbClr val="E57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07E2AF-037A-0CFA-EF68-259BEE48D13C}"/>
              </a:ext>
            </a:extLst>
          </p:cNvPr>
          <p:cNvSpPr/>
          <p:nvPr/>
        </p:nvSpPr>
        <p:spPr>
          <a:xfrm>
            <a:off x="4193168" y="3728187"/>
            <a:ext cx="1179076" cy="462014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E8F090A-025E-7AA3-4CA1-23994BE54EB3}"/>
              </a:ext>
            </a:extLst>
          </p:cNvPr>
          <p:cNvSpPr/>
          <p:nvPr/>
        </p:nvSpPr>
        <p:spPr>
          <a:xfrm>
            <a:off x="4086668" y="179877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Hrs+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EC19047-77B6-5E69-C4D7-A15A399443BD}"/>
              </a:ext>
            </a:extLst>
          </p:cNvPr>
          <p:cNvSpPr/>
          <p:nvPr/>
        </p:nvSpPr>
        <p:spPr>
          <a:xfrm>
            <a:off x="4081026" y="238132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Hrs+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8F9ED63-FAD9-2D6E-3268-B80E57810298}"/>
              </a:ext>
            </a:extLst>
          </p:cNvPr>
          <p:cNvSpPr/>
          <p:nvPr/>
        </p:nvSpPr>
        <p:spPr>
          <a:xfrm>
            <a:off x="4081026" y="2951502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Hrs+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376C628-3BB4-2672-0748-AB826E43883A}"/>
              </a:ext>
            </a:extLst>
          </p:cNvPr>
          <p:cNvSpPr/>
          <p:nvPr/>
        </p:nvSpPr>
        <p:spPr>
          <a:xfrm>
            <a:off x="5473356" y="1796161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Hrs+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A2128-51CB-0A8A-76F6-68664771B509}"/>
              </a:ext>
            </a:extLst>
          </p:cNvPr>
          <p:cNvSpPr/>
          <p:nvPr/>
        </p:nvSpPr>
        <p:spPr>
          <a:xfrm>
            <a:off x="5467877" y="2373331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Hrs+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98C29A7-8B88-42C3-6791-D298355CC989}"/>
              </a:ext>
            </a:extLst>
          </p:cNvPr>
          <p:cNvSpPr/>
          <p:nvPr/>
        </p:nvSpPr>
        <p:spPr>
          <a:xfrm>
            <a:off x="5452873" y="294917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Hrs+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89D9FAA8-EF43-FEA6-DA4D-6A2E3D07E87B}"/>
              </a:ext>
            </a:extLst>
          </p:cNvPr>
          <p:cNvSpPr/>
          <p:nvPr/>
        </p:nvSpPr>
        <p:spPr>
          <a:xfrm>
            <a:off x="4715536" y="3749440"/>
            <a:ext cx="64170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120 Hrs+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60 CR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4C1E485-7C9C-71DE-AD44-039BC9846551}"/>
              </a:ext>
            </a:extLst>
          </p:cNvPr>
          <p:cNvSpPr/>
          <p:nvPr/>
        </p:nvSpPr>
        <p:spPr>
          <a:xfrm>
            <a:off x="4461854" y="4168948"/>
            <a:ext cx="64170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360 Hrs+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180 CR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675FE0FE-13BB-F23A-9A00-6CDBA60E4061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Remote Only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F76D5B0-1924-9B38-3309-276E08A266B3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No Time limit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Pay to watch recordings and tutorials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E578A797-D4D2-4C11-3EF1-EDF8E771D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83" y="1850579"/>
            <a:ext cx="345846" cy="3458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1" name="Picture 2">
            <a:extLst>
              <a:ext uri="{FF2B5EF4-FFF2-40B4-BE49-F238E27FC236}">
                <a16:creationId xmlns:a16="http://schemas.microsoft.com/office/drawing/2014/main" id="{2DE888F0-2D80-099D-ADD7-68E46D89B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35" y="1835071"/>
            <a:ext cx="345846" cy="3458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2" name="Picture 2">
            <a:extLst>
              <a:ext uri="{FF2B5EF4-FFF2-40B4-BE49-F238E27FC236}">
                <a16:creationId xmlns:a16="http://schemas.microsoft.com/office/drawing/2014/main" id="{CDC20CD7-78E3-CAE5-0680-8F222D753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83" y="2410230"/>
            <a:ext cx="345846" cy="3458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3" name="Picture 2">
            <a:extLst>
              <a:ext uri="{FF2B5EF4-FFF2-40B4-BE49-F238E27FC236}">
                <a16:creationId xmlns:a16="http://schemas.microsoft.com/office/drawing/2014/main" id="{AC02A55F-C19A-42D3-C5AA-855E1B903C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35" y="2394722"/>
            <a:ext cx="345846" cy="3458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" name="Picture 2">
            <a:extLst>
              <a:ext uri="{FF2B5EF4-FFF2-40B4-BE49-F238E27FC236}">
                <a16:creationId xmlns:a16="http://schemas.microsoft.com/office/drawing/2014/main" id="{B7B1C2F6-7B5F-4237-D2FF-AB5BB5431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883" y="2984681"/>
            <a:ext cx="345846" cy="3458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" name="Picture 2">
            <a:extLst>
              <a:ext uri="{FF2B5EF4-FFF2-40B4-BE49-F238E27FC236}">
                <a16:creationId xmlns:a16="http://schemas.microsoft.com/office/drawing/2014/main" id="{6EC830B4-AD1F-B40D-28AE-AB7577682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635" y="2969173"/>
            <a:ext cx="345846" cy="34584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" name="Rectangle 235">
            <a:extLst>
              <a:ext uri="{FF2B5EF4-FFF2-40B4-BE49-F238E27FC236}">
                <a16:creationId xmlns:a16="http://schemas.microsoft.com/office/drawing/2014/main" id="{CCBC853E-D40B-AF81-AB89-5D0347E2CB5F}"/>
              </a:ext>
            </a:extLst>
          </p:cNvPr>
          <p:cNvSpPr/>
          <p:nvPr/>
        </p:nvSpPr>
        <p:spPr>
          <a:xfrm>
            <a:off x="6244623" y="1886968"/>
            <a:ext cx="5620142" cy="1314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Lectures and practical sessions recorded as individual Television programs.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10 lectures or practical's per learning output.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Available to download/view via secure website.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Tutorials and assessments will be set by academics and submitted by students to earn credits.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Supported by local academics.</a:t>
            </a: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4ACFB16-61B6-49E7-F484-D727D22BA553}"/>
              </a:ext>
            </a:extLst>
          </p:cNvPr>
          <p:cNvSpPr/>
          <p:nvPr/>
        </p:nvSpPr>
        <p:spPr>
          <a:xfrm>
            <a:off x="3388272" y="1654988"/>
            <a:ext cx="2757156" cy="293346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AD03FBE-452C-2E5A-30F2-0D93D6D24322}"/>
              </a:ext>
            </a:extLst>
          </p:cNvPr>
          <p:cNvSpPr/>
          <p:nvPr/>
        </p:nvSpPr>
        <p:spPr>
          <a:xfrm>
            <a:off x="6183827" y="1563379"/>
            <a:ext cx="1083966" cy="333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002060"/>
                </a:solidFill>
              </a:rPr>
              <a:t>Pay-Per-View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709DD6C-F6DB-B90C-70B8-7C75ADE5BC7C}"/>
              </a:ext>
            </a:extLst>
          </p:cNvPr>
          <p:cNvSpPr/>
          <p:nvPr/>
        </p:nvSpPr>
        <p:spPr>
          <a:xfrm>
            <a:off x="6244623" y="3590047"/>
            <a:ext cx="5620142" cy="13141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Massive Open Online Courses (https://www.mooc.org/)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MOOC’s are typically free to attend with no official qualification associated.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Attendees can gain a basic knowledge of the subject area.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Students can often upgrade from a basic package to higher levels.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MOOCs are supported by the community to enhance learning and understanding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3CE3033D-E33F-5F70-ADB6-BA3CB6AB870E}"/>
              </a:ext>
            </a:extLst>
          </p:cNvPr>
          <p:cNvSpPr/>
          <p:nvPr/>
        </p:nvSpPr>
        <p:spPr>
          <a:xfrm>
            <a:off x="6183827" y="3266458"/>
            <a:ext cx="1083966" cy="333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002060"/>
                </a:solidFill>
              </a:rPr>
              <a:t>MOOC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5DABAAB-F282-07A6-243A-DF130BCDE792}"/>
              </a:ext>
            </a:extLst>
          </p:cNvPr>
          <p:cNvSpPr/>
          <p:nvPr/>
        </p:nvSpPr>
        <p:spPr>
          <a:xfrm>
            <a:off x="3147209" y="5055041"/>
            <a:ext cx="8717555" cy="10167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FLIP = </a:t>
            </a:r>
            <a:r>
              <a:rPr lang="en-GB" sz="900" b="1" dirty="0">
                <a:solidFill>
                  <a:srgbClr val="FF0000"/>
                </a:solidFill>
              </a:rPr>
              <a:t>Flexible</a:t>
            </a:r>
            <a:r>
              <a:rPr lang="en-GB" sz="900" b="1" dirty="0">
                <a:solidFill>
                  <a:sysClr val="windowText" lastClr="000000"/>
                </a:solidFill>
              </a:rPr>
              <a:t> Environment, </a:t>
            </a:r>
            <a:r>
              <a:rPr lang="en-GB" sz="900" b="1" dirty="0">
                <a:solidFill>
                  <a:srgbClr val="FF0000"/>
                </a:solidFill>
              </a:rPr>
              <a:t>Learning</a:t>
            </a:r>
            <a:r>
              <a:rPr lang="en-GB" sz="900" b="1" dirty="0">
                <a:solidFill>
                  <a:sysClr val="windowText" lastClr="000000"/>
                </a:solidFill>
              </a:rPr>
              <a:t> Culture, </a:t>
            </a:r>
            <a:r>
              <a:rPr lang="en-GB" sz="900" b="1" dirty="0">
                <a:solidFill>
                  <a:srgbClr val="FF0000"/>
                </a:solidFill>
              </a:rPr>
              <a:t>Intentional</a:t>
            </a:r>
            <a:r>
              <a:rPr lang="en-GB" sz="900" b="1" dirty="0">
                <a:solidFill>
                  <a:sysClr val="windowText" lastClr="000000"/>
                </a:solidFill>
              </a:rPr>
              <a:t> Content, </a:t>
            </a:r>
            <a:r>
              <a:rPr lang="en-GB" sz="900" b="1" dirty="0">
                <a:solidFill>
                  <a:srgbClr val="FF0000"/>
                </a:solidFill>
              </a:rPr>
              <a:t>Professional </a:t>
            </a:r>
            <a:r>
              <a:rPr lang="en-GB" sz="900" b="1" dirty="0">
                <a:solidFill>
                  <a:sysClr val="windowText" lastClr="000000"/>
                </a:solidFill>
              </a:rPr>
              <a:t>Educator.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The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FLIPed</a:t>
            </a:r>
            <a:r>
              <a:rPr lang="en-GB" sz="900" b="1" dirty="0">
                <a:solidFill>
                  <a:sysClr val="windowText" lastClr="000000"/>
                </a:solidFill>
              </a:rPr>
              <a:t> classroom relies on students receiving all content before class, with a view to practice this in-class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900" b="1" dirty="0">
                <a:solidFill>
                  <a:sysClr val="windowText" lastClr="000000"/>
                </a:solidFill>
              </a:rPr>
              <a:t>The flipped classroom approach relies on students engaging with the course and then practicing with professional supervision, before evaluating post class.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0223395-476F-A1D0-9E56-7AC5A80B5AE2}"/>
              </a:ext>
            </a:extLst>
          </p:cNvPr>
          <p:cNvSpPr/>
          <p:nvPr/>
        </p:nvSpPr>
        <p:spPr>
          <a:xfrm>
            <a:off x="3109202" y="4746484"/>
            <a:ext cx="1083966" cy="333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b="1" dirty="0">
                <a:solidFill>
                  <a:srgbClr val="002060"/>
                </a:solidFill>
              </a:rPr>
              <a:t>FLIP Learning</a:t>
            </a:r>
          </a:p>
        </p:txBody>
      </p:sp>
      <p:graphicFrame>
        <p:nvGraphicFramePr>
          <p:cNvPr id="48" name="Diagram 47">
            <a:extLst>
              <a:ext uri="{FF2B5EF4-FFF2-40B4-BE49-F238E27FC236}">
                <a16:creationId xmlns:a16="http://schemas.microsoft.com/office/drawing/2014/main" id="{159531BA-82E4-57BB-5B29-B7ADD3180C6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0241283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49" name="Rectangle 48">
            <a:extLst>
              <a:ext uri="{FF2B5EF4-FFF2-40B4-BE49-F238E27FC236}">
                <a16:creationId xmlns:a16="http://schemas.microsoft.com/office/drawing/2014/main" id="{14916EAA-505F-8B88-12DC-9D5CC45017AE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2075118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" grpId="0"/>
      <p:bldP spid="41" grpId="0"/>
      <p:bldP spid="42" grpId="0"/>
      <p:bldP spid="43" grpId="0"/>
      <p:bldP spid="46" grpId="0"/>
      <p:bldP spid="4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4 – Flexible Delivery/Adoption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675FE0FE-13BB-F23A-9A00-6CDBA60E4061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Remote Only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F76D5B0-1924-9B38-3309-276E08A266B3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No Time limit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Pay to watch recordings and tutorials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713FD18-37D4-D7DB-2DBD-498C0F86E8F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EE260AA6-8227-051B-2765-9FB26F05AAEA}"/>
              </a:ext>
            </a:extLst>
          </p:cNvPr>
          <p:cNvGrpSpPr/>
          <p:nvPr/>
        </p:nvGrpSpPr>
        <p:grpSpPr>
          <a:xfrm>
            <a:off x="3127584" y="1397450"/>
            <a:ext cx="1242241" cy="4587021"/>
            <a:chOff x="3127584" y="1402621"/>
            <a:chExt cx="1242241" cy="458702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888A30D6-317A-C167-F784-DA8DC3FB364C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6" name="Picture 2" descr="The Definition Of Combination Learning">
              <a:extLst>
                <a:ext uri="{FF2B5EF4-FFF2-40B4-BE49-F238E27FC236}">
                  <a16:creationId xmlns:a16="http://schemas.microsoft.com/office/drawing/2014/main" id="{993AB486-1E77-B972-F4AA-81AF081D79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F43936D-A947-9A5C-969D-86D7822137DF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B1CB98C1-A05B-3A8C-E8D3-9D9C68D7D7E2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95D3FE54-0839-AD65-3093-4B12CFAD6D46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03BC86EC-047F-7D9F-DE5B-2CE9195730DA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0E565073-3184-2FBF-819A-9AA756144285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A072D719-C0E4-10F7-1D4E-10053386134B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36712B72-270A-36BF-52FC-B5171D2D106C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CB26351A-C5BF-CFDD-084B-7C9FF46051FD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ADDB10EE-E4A1-611B-3DB5-078271C3665A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08112AA-6272-7956-75DB-76D278DB3552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B1F884B3-9C69-A233-8C63-D4FDA690D2C5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9595B48-546F-112B-7769-DE369E9F52A5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EFA3ADB4-210E-0014-E737-203241C2A2C7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22B843DE-DF28-BE8C-D38F-CA7E4B90F165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91" name="Arrow: Right 90">
              <a:extLst>
                <a:ext uri="{FF2B5EF4-FFF2-40B4-BE49-F238E27FC236}">
                  <a16:creationId xmlns:a16="http://schemas.microsoft.com/office/drawing/2014/main" id="{29CE0EA5-DC5D-5610-7B50-053F3B473D9A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Arrow: Right 91">
              <a:extLst>
                <a:ext uri="{FF2B5EF4-FFF2-40B4-BE49-F238E27FC236}">
                  <a16:creationId xmlns:a16="http://schemas.microsoft.com/office/drawing/2014/main" id="{0E84181E-1536-150C-ABAD-A4BD5FFAF9C1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Arrow: Right 92">
              <a:extLst>
                <a:ext uri="{FF2B5EF4-FFF2-40B4-BE49-F238E27FC236}">
                  <a16:creationId xmlns:a16="http://schemas.microsoft.com/office/drawing/2014/main" id="{7E4E1DE7-217C-9915-44BC-26DC53EC386F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Arrow: Right 93">
              <a:extLst>
                <a:ext uri="{FF2B5EF4-FFF2-40B4-BE49-F238E27FC236}">
                  <a16:creationId xmlns:a16="http://schemas.microsoft.com/office/drawing/2014/main" id="{2A55EF66-8A6E-1142-02EB-97B69CB0BEF5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Arrow: Right 94">
              <a:extLst>
                <a:ext uri="{FF2B5EF4-FFF2-40B4-BE49-F238E27FC236}">
                  <a16:creationId xmlns:a16="http://schemas.microsoft.com/office/drawing/2014/main" id="{92BC998B-B2EC-6EE1-52CB-1D9FA8493CFB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Arrow: Right 95">
              <a:extLst>
                <a:ext uri="{FF2B5EF4-FFF2-40B4-BE49-F238E27FC236}">
                  <a16:creationId xmlns:a16="http://schemas.microsoft.com/office/drawing/2014/main" id="{E5CAE6F2-F5AD-7F8C-3561-8B5AF6C004C5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248A11EE-A8DB-1417-8DBD-C6AD80CD8E4D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6A1B2DC-861D-D92F-C593-41EBEE02643B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C8F495C-E77E-83F7-5E04-3943AF1E3C30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0E536F92-7DDE-F496-C543-5DB44A6B68E4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725F6047-FBCD-843F-0AB9-F25DF7BFCF7A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FD459895-AA73-8BE9-3958-42917481D787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B9F15EDD-D6CF-1E95-049F-CA50CB66BCCF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4" name="Rectangle 103">
            <a:extLst>
              <a:ext uri="{FF2B5EF4-FFF2-40B4-BE49-F238E27FC236}">
                <a16:creationId xmlns:a16="http://schemas.microsoft.com/office/drawing/2014/main" id="{FF5CB4C4-ABB9-9F77-6D29-FBCF6804CFBB}"/>
              </a:ext>
            </a:extLst>
          </p:cNvPr>
          <p:cNvSpPr/>
          <p:nvPr/>
        </p:nvSpPr>
        <p:spPr>
          <a:xfrm>
            <a:off x="3075050" y="967336"/>
            <a:ext cx="1352297" cy="50044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BE01A36-9774-2666-5681-769419B76ABD}"/>
              </a:ext>
            </a:extLst>
          </p:cNvPr>
          <p:cNvGrpSpPr/>
          <p:nvPr/>
        </p:nvGrpSpPr>
        <p:grpSpPr>
          <a:xfrm>
            <a:off x="9317435" y="2543046"/>
            <a:ext cx="2757156" cy="2933468"/>
            <a:chOff x="9038707" y="2662938"/>
            <a:chExt cx="2757156" cy="2933468"/>
          </a:xfrm>
        </p:grpSpPr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04ACFB16-61B6-49E7-F484-D727D22BA553}"/>
                </a:ext>
              </a:extLst>
            </p:cNvPr>
            <p:cNvSpPr/>
            <p:nvPr/>
          </p:nvSpPr>
          <p:spPr>
            <a:xfrm>
              <a:off x="9038707" y="2662938"/>
              <a:ext cx="2757156" cy="2933468"/>
            </a:xfrm>
            <a:prstGeom prst="rect">
              <a:avLst/>
            </a:prstGeom>
            <a:solidFill>
              <a:srgbClr val="FFFFFF">
                <a:alpha val="41176"/>
              </a:srgb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7B126D-E5FF-64DD-AE56-A4E32333D147}"/>
                </a:ext>
              </a:extLst>
            </p:cNvPr>
            <p:cNvSpPr/>
            <p:nvPr/>
          </p:nvSpPr>
          <p:spPr>
            <a:xfrm>
              <a:off x="9126919" y="2790836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2C2E10-662B-4A9F-F229-609E5BB15097}"/>
                </a:ext>
              </a:extLst>
            </p:cNvPr>
            <p:cNvSpPr/>
            <p:nvPr/>
          </p:nvSpPr>
          <p:spPr>
            <a:xfrm>
              <a:off x="9126919" y="3367376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606D34-4FE3-C49F-766E-F17F1B4BA065}"/>
                </a:ext>
              </a:extLst>
            </p:cNvPr>
            <p:cNvSpPr/>
            <p:nvPr/>
          </p:nvSpPr>
          <p:spPr>
            <a:xfrm>
              <a:off x="9126919" y="3938199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9D5FEA-0D6F-F0DA-9E89-9A36C5E3113F}"/>
                </a:ext>
              </a:extLst>
            </p:cNvPr>
            <p:cNvSpPr/>
            <p:nvPr/>
          </p:nvSpPr>
          <p:spPr>
            <a:xfrm>
              <a:off x="10513770" y="3935870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027103-E8DB-5A9C-D217-441761A96755}"/>
                </a:ext>
              </a:extLst>
            </p:cNvPr>
            <p:cNvSpPr/>
            <p:nvPr/>
          </p:nvSpPr>
          <p:spPr>
            <a:xfrm>
              <a:off x="10513770" y="2784937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1C63C3-C925-E810-CB57-0406E3CFFEE3}"/>
                </a:ext>
              </a:extLst>
            </p:cNvPr>
            <p:cNvSpPr/>
            <p:nvPr/>
          </p:nvSpPr>
          <p:spPr>
            <a:xfrm>
              <a:off x="10513770" y="3362046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07E2AF-037A-0CFA-EF68-259BEE48D13C}"/>
                </a:ext>
              </a:extLst>
            </p:cNvPr>
            <p:cNvSpPr/>
            <p:nvPr/>
          </p:nvSpPr>
          <p:spPr>
            <a:xfrm>
              <a:off x="9843603" y="4736137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8F090A-025E-7AA3-4CA1-23994BE54EB3}"/>
                </a:ext>
              </a:extLst>
            </p:cNvPr>
            <p:cNvSpPr/>
            <p:nvPr/>
          </p:nvSpPr>
          <p:spPr>
            <a:xfrm>
              <a:off x="9737103" y="280672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Hrs+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C19047-77B6-5E69-C4D7-A15A399443BD}"/>
                </a:ext>
              </a:extLst>
            </p:cNvPr>
            <p:cNvSpPr/>
            <p:nvPr/>
          </p:nvSpPr>
          <p:spPr>
            <a:xfrm>
              <a:off x="9731461" y="338927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Hrs+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F9ED63-FAD9-2D6E-3268-B80E57810298}"/>
                </a:ext>
              </a:extLst>
            </p:cNvPr>
            <p:cNvSpPr/>
            <p:nvPr/>
          </p:nvSpPr>
          <p:spPr>
            <a:xfrm>
              <a:off x="9731461" y="395945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Hrs+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376C628-3BB4-2672-0748-AB826E43883A}"/>
                </a:ext>
              </a:extLst>
            </p:cNvPr>
            <p:cNvSpPr/>
            <p:nvPr/>
          </p:nvSpPr>
          <p:spPr>
            <a:xfrm>
              <a:off x="11123791" y="2804111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Hrs+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88A2128-51CB-0A8A-76F6-68664771B509}"/>
                </a:ext>
              </a:extLst>
            </p:cNvPr>
            <p:cNvSpPr/>
            <p:nvPr/>
          </p:nvSpPr>
          <p:spPr>
            <a:xfrm>
              <a:off x="11118312" y="3381281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Hrs+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98C29A7-8B88-42C3-6791-D298355CC989}"/>
                </a:ext>
              </a:extLst>
            </p:cNvPr>
            <p:cNvSpPr/>
            <p:nvPr/>
          </p:nvSpPr>
          <p:spPr>
            <a:xfrm>
              <a:off x="11103308" y="3957123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Hrs+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9D9FAA8-EF43-FEA6-DA4D-6A2E3D07E87B}"/>
                </a:ext>
              </a:extLst>
            </p:cNvPr>
            <p:cNvSpPr/>
            <p:nvPr/>
          </p:nvSpPr>
          <p:spPr>
            <a:xfrm>
              <a:off x="10365971" y="4757390"/>
              <a:ext cx="64170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Hrs+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C1E485-7C9C-71DE-AD44-039BC9846551}"/>
                </a:ext>
              </a:extLst>
            </p:cNvPr>
            <p:cNvSpPr/>
            <p:nvPr/>
          </p:nvSpPr>
          <p:spPr>
            <a:xfrm>
              <a:off x="10112289" y="5176898"/>
              <a:ext cx="64170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Hrs+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E578A797-D4D2-4C11-3EF1-EDF8E771DB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5318" y="2858529"/>
              <a:ext cx="345846" cy="34584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1" name="Picture 2">
              <a:extLst>
                <a:ext uri="{FF2B5EF4-FFF2-40B4-BE49-F238E27FC236}">
                  <a16:creationId xmlns:a16="http://schemas.microsoft.com/office/drawing/2014/main" id="{2DE888F0-2D80-099D-ADD7-68E46D89BB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1070" y="2843021"/>
              <a:ext cx="345846" cy="34584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2" name="Picture 2">
              <a:extLst>
                <a:ext uri="{FF2B5EF4-FFF2-40B4-BE49-F238E27FC236}">
                  <a16:creationId xmlns:a16="http://schemas.microsoft.com/office/drawing/2014/main" id="{CDC20CD7-78E3-CAE5-0680-8F222D7536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5318" y="3418180"/>
              <a:ext cx="345846" cy="34584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3" name="Picture 2">
              <a:extLst>
                <a:ext uri="{FF2B5EF4-FFF2-40B4-BE49-F238E27FC236}">
                  <a16:creationId xmlns:a16="http://schemas.microsoft.com/office/drawing/2014/main" id="{AC02A55F-C19A-42D3-C5AA-855E1B903C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1070" y="3402672"/>
              <a:ext cx="345846" cy="34584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4" name="Picture 2">
              <a:extLst>
                <a:ext uri="{FF2B5EF4-FFF2-40B4-BE49-F238E27FC236}">
                  <a16:creationId xmlns:a16="http://schemas.microsoft.com/office/drawing/2014/main" id="{B7B1C2F6-7B5F-4237-D2FF-AB5BB54315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65318" y="3992631"/>
              <a:ext cx="345846" cy="34584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" name="Picture 2">
              <a:extLst>
                <a:ext uri="{FF2B5EF4-FFF2-40B4-BE49-F238E27FC236}">
                  <a16:creationId xmlns:a16="http://schemas.microsoft.com/office/drawing/2014/main" id="{6EC830B4-AD1F-B40D-28AE-AB75776824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biLevel thresh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81070" y="3977123"/>
              <a:ext cx="345846" cy="345846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5AD5941D-D998-1171-C991-C4BCD1F218AA}"/>
              </a:ext>
            </a:extLst>
          </p:cNvPr>
          <p:cNvGrpSpPr/>
          <p:nvPr/>
        </p:nvGrpSpPr>
        <p:grpSpPr>
          <a:xfrm>
            <a:off x="4808245" y="3775865"/>
            <a:ext cx="1246376" cy="462942"/>
            <a:chOff x="4997654" y="4215874"/>
            <a:chExt cx="1246376" cy="4629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F1F9FCCF-94F5-E9CB-AB9B-7941674A955A}"/>
                </a:ext>
              </a:extLst>
            </p:cNvPr>
            <p:cNvSpPr/>
            <p:nvPr/>
          </p:nvSpPr>
          <p:spPr>
            <a:xfrm>
              <a:off x="4997654" y="4216802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F6DF9636-C83D-3237-C03C-3C866C452A01}"/>
                </a:ext>
              </a:extLst>
            </p:cNvPr>
            <p:cNvSpPr/>
            <p:nvPr/>
          </p:nvSpPr>
          <p:spPr>
            <a:xfrm>
              <a:off x="5669496" y="42177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05AC28EA-EAF0-9747-B540-3AAC69D83C25}"/>
                </a:ext>
              </a:extLst>
            </p:cNvPr>
            <p:cNvSpPr/>
            <p:nvPr/>
          </p:nvSpPr>
          <p:spPr>
            <a:xfrm>
              <a:off x="5288240" y="421587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05" name="Cross 104">
            <a:extLst>
              <a:ext uri="{FF2B5EF4-FFF2-40B4-BE49-F238E27FC236}">
                <a16:creationId xmlns:a16="http://schemas.microsoft.com/office/drawing/2014/main" id="{4AF80840-F8C9-F023-1DE4-DADB7927BD07}"/>
              </a:ext>
            </a:extLst>
          </p:cNvPr>
          <p:cNvSpPr/>
          <p:nvPr/>
        </p:nvSpPr>
        <p:spPr>
          <a:xfrm>
            <a:off x="9126034" y="3814246"/>
            <a:ext cx="220474" cy="204780"/>
          </a:xfrm>
          <a:prstGeom prst="plus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9" name="Cross 108">
            <a:extLst>
              <a:ext uri="{FF2B5EF4-FFF2-40B4-BE49-F238E27FC236}">
                <a16:creationId xmlns:a16="http://schemas.microsoft.com/office/drawing/2014/main" id="{D14E8D6D-7363-EFEC-786E-6CB68971A5A8}"/>
              </a:ext>
            </a:extLst>
          </p:cNvPr>
          <p:cNvSpPr/>
          <p:nvPr/>
        </p:nvSpPr>
        <p:spPr>
          <a:xfrm>
            <a:off x="4600470" y="3878532"/>
            <a:ext cx="220474" cy="204780"/>
          </a:xfrm>
          <a:prstGeom prst="plus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10" name="Diagram 109">
            <a:extLst>
              <a:ext uri="{FF2B5EF4-FFF2-40B4-BE49-F238E27FC236}">
                <a16:creationId xmlns:a16="http://schemas.microsoft.com/office/drawing/2014/main" id="{0858714D-3BDE-B8A6-45E0-CAF796FD14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32516897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11" name="Rectangle 110">
            <a:extLst>
              <a:ext uri="{FF2B5EF4-FFF2-40B4-BE49-F238E27FC236}">
                <a16:creationId xmlns:a16="http://schemas.microsoft.com/office/drawing/2014/main" id="{EB3611BE-3273-B7A3-956A-21C26DDA07CF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552133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5" name="Diagram 114">
            <a:extLst>
              <a:ext uri="{FF2B5EF4-FFF2-40B4-BE49-F238E27FC236}">
                <a16:creationId xmlns:a16="http://schemas.microsoft.com/office/drawing/2014/main" id="{63A029F1-00E2-CB80-1549-03CA7A0A17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78361549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 Students Perspective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6E51439-7215-F72B-F5F1-9DDFFF2BC3CA}"/>
              </a:ext>
            </a:extLst>
          </p:cNvPr>
          <p:cNvSpPr>
            <a:spLocks/>
          </p:cNvSpPr>
          <p:nvPr/>
        </p:nvSpPr>
        <p:spPr>
          <a:xfrm>
            <a:off x="126407" y="1050205"/>
            <a:ext cx="62436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When looking from the students perspective, we must consider the route each student has taken this far and their current circumstances.</a:t>
            </a:r>
          </a:p>
        </p:txBody>
      </p:sp>
      <p:pic>
        <p:nvPicPr>
          <p:cNvPr id="8" name="Picture 7" descr="Woman cheering one hand">
            <a:extLst>
              <a:ext uri="{FF2B5EF4-FFF2-40B4-BE49-F238E27FC236}">
                <a16:creationId xmlns:a16="http://schemas.microsoft.com/office/drawing/2014/main" id="{F744E859-A081-A328-6929-31E4EBDE0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923" y="36037"/>
            <a:ext cx="1581650" cy="6183145"/>
          </a:xfrm>
          <a:prstGeom prst="rect">
            <a:avLst/>
          </a:prstGeom>
        </p:spPr>
      </p:pic>
      <p:pic>
        <p:nvPicPr>
          <p:cNvPr id="12" name="Picture 11" descr="Businessman thinking">
            <a:extLst>
              <a:ext uri="{FF2B5EF4-FFF2-40B4-BE49-F238E27FC236}">
                <a16:creationId xmlns:a16="http://schemas.microsoft.com/office/drawing/2014/main" id="{0E3BC1CE-7EC4-038C-1BDA-D234D49A668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02" y="206546"/>
            <a:ext cx="1709597" cy="5104639"/>
          </a:xfrm>
          <a:prstGeom prst="rect">
            <a:avLst/>
          </a:prstGeom>
        </p:spPr>
      </p:pic>
      <p:pic>
        <p:nvPicPr>
          <p:cNvPr id="17" name="Picture 16" descr="Casual woman writing on notepad">
            <a:extLst>
              <a:ext uri="{FF2B5EF4-FFF2-40B4-BE49-F238E27FC236}">
                <a16:creationId xmlns:a16="http://schemas.microsoft.com/office/drawing/2014/main" id="{1AFF909E-6AA8-CB1E-1E66-A359D45443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690" y="1364400"/>
            <a:ext cx="1742961" cy="5104639"/>
          </a:xfrm>
          <a:prstGeom prst="rect">
            <a:avLst/>
          </a:prstGeom>
        </p:spPr>
      </p:pic>
      <p:pic>
        <p:nvPicPr>
          <p:cNvPr id="41" name="Picture 40" descr="Casual woman raising a fist">
            <a:extLst>
              <a:ext uri="{FF2B5EF4-FFF2-40B4-BE49-F238E27FC236}">
                <a16:creationId xmlns:a16="http://schemas.microsoft.com/office/drawing/2014/main" id="{F8AFB616-BE95-3EED-DBAD-D064D8C75A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19" y="1114543"/>
            <a:ext cx="1685074" cy="5104639"/>
          </a:xfrm>
          <a:prstGeom prst="rect">
            <a:avLst/>
          </a:prstGeom>
        </p:spPr>
      </p:pic>
      <p:pic>
        <p:nvPicPr>
          <p:cNvPr id="6" name="Picture 5" descr="Young businessman hand on chin">
            <a:extLst>
              <a:ext uri="{FF2B5EF4-FFF2-40B4-BE49-F238E27FC236}">
                <a16:creationId xmlns:a16="http://schemas.microsoft.com/office/drawing/2014/main" id="{7E9D4F9C-23FF-AB1E-7C46-F8301C4CF86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74" y="1311815"/>
            <a:ext cx="1685073" cy="543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08FAC581-A34B-CEB7-9282-63814A1213AA}"/>
              </a:ext>
            </a:extLst>
          </p:cNvPr>
          <p:cNvSpPr>
            <a:spLocks/>
          </p:cNvSpPr>
          <p:nvPr/>
        </p:nvSpPr>
        <p:spPr>
          <a:xfrm>
            <a:off x="126407" y="1937084"/>
            <a:ext cx="6243644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The proposed routs for learning have examples of delivery that offer: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40174B-A43E-5A34-4030-E38DDECA3C04}"/>
              </a:ext>
            </a:extLst>
          </p:cNvPr>
          <p:cNvSpPr/>
          <p:nvPr/>
        </p:nvSpPr>
        <p:spPr>
          <a:xfrm>
            <a:off x="1113905" y="2901142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Traditional educational rout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9EEE6F2-FDA7-CCCB-DDEB-9FAE186160DF}"/>
              </a:ext>
            </a:extLst>
          </p:cNvPr>
          <p:cNvSpPr/>
          <p:nvPr/>
        </p:nvSpPr>
        <p:spPr>
          <a:xfrm>
            <a:off x="3575224" y="2912226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Transnational mobility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C22E5D3-D946-9F2B-7879-381B3CD89982}"/>
              </a:ext>
            </a:extLst>
          </p:cNvPr>
          <p:cNvSpPr/>
          <p:nvPr/>
        </p:nvSpPr>
        <p:spPr>
          <a:xfrm>
            <a:off x="1097570" y="3876078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Remote online access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9363915-10AB-72CF-F054-EF3AAF8937D9}"/>
              </a:ext>
            </a:extLst>
          </p:cNvPr>
          <p:cNvSpPr/>
          <p:nvPr/>
        </p:nvSpPr>
        <p:spPr>
          <a:xfrm>
            <a:off x="3558889" y="3887162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 flexibility in learning</a:t>
            </a:r>
          </a:p>
        </p:txBody>
      </p:sp>
    </p:spTree>
    <p:extLst>
      <p:ext uri="{BB962C8B-B14F-4D97-AF65-F5344CB8AC3E}">
        <p14:creationId xmlns:p14="http://schemas.microsoft.com/office/powerpoint/2010/main" val="20585206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F65585B7-07EE-6ED4-9262-4C39BE643F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489366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 Students Perspective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6E51439-7215-F72B-F5F1-9DDFFF2BC3CA}"/>
              </a:ext>
            </a:extLst>
          </p:cNvPr>
          <p:cNvSpPr>
            <a:spLocks/>
          </p:cNvSpPr>
          <p:nvPr/>
        </p:nvSpPr>
        <p:spPr>
          <a:xfrm>
            <a:off x="126407" y="1050205"/>
            <a:ext cx="62436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Daniel has an undergraduate degree in engineering and has aspirations to continue studying for a masters degree in advanced manufacturing. </a:t>
            </a:r>
          </a:p>
        </p:txBody>
      </p:sp>
      <p:pic>
        <p:nvPicPr>
          <p:cNvPr id="6" name="Picture 5" descr="Young businessman hand on chin">
            <a:extLst>
              <a:ext uri="{FF2B5EF4-FFF2-40B4-BE49-F238E27FC236}">
                <a16:creationId xmlns:a16="http://schemas.microsoft.com/office/drawing/2014/main" id="{7E9D4F9C-23FF-AB1E-7C46-F8301C4CF8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74" y="1311815"/>
            <a:ext cx="1685073" cy="54384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CFCC7D-5FEA-B84D-D8E7-EB064736CD57}"/>
              </a:ext>
            </a:extLst>
          </p:cNvPr>
          <p:cNvSpPr>
            <a:spLocks/>
          </p:cNvSpPr>
          <p:nvPr/>
        </p:nvSpPr>
        <p:spPr>
          <a:xfrm>
            <a:off x="126407" y="1937084"/>
            <a:ext cx="62436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Daniel’s local university is currently running the full program and it will take Daniel one year to complete with a local certificate, meeting Daniels needs perfectly.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44DC429-0ABF-18C8-78EC-BBF5C7873462}"/>
              </a:ext>
            </a:extLst>
          </p:cNvPr>
          <p:cNvSpPr/>
          <p:nvPr/>
        </p:nvSpPr>
        <p:spPr>
          <a:xfrm>
            <a:off x="1113905" y="2901142"/>
            <a:ext cx="1828800" cy="61514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Traditional educational rout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8669E02-1CA3-CBDE-0BB8-F2F6E074F0DA}"/>
              </a:ext>
            </a:extLst>
          </p:cNvPr>
          <p:cNvSpPr/>
          <p:nvPr/>
        </p:nvSpPr>
        <p:spPr>
          <a:xfrm>
            <a:off x="3575224" y="2912226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Transnational mobility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EF0084A-DD24-1C91-1AB5-450BDB1F2F8F}"/>
              </a:ext>
            </a:extLst>
          </p:cNvPr>
          <p:cNvSpPr/>
          <p:nvPr/>
        </p:nvSpPr>
        <p:spPr>
          <a:xfrm>
            <a:off x="1097570" y="3876078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Remote online access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9D3C5F9-DB9A-700E-32AE-56DFD881F832}"/>
              </a:ext>
            </a:extLst>
          </p:cNvPr>
          <p:cNvSpPr/>
          <p:nvPr/>
        </p:nvSpPr>
        <p:spPr>
          <a:xfrm>
            <a:off x="3558889" y="3887162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 flexibility in learning</a:t>
            </a:r>
          </a:p>
        </p:txBody>
      </p:sp>
    </p:spTree>
    <p:extLst>
      <p:ext uri="{BB962C8B-B14F-4D97-AF65-F5344CB8AC3E}">
        <p14:creationId xmlns:p14="http://schemas.microsoft.com/office/powerpoint/2010/main" val="98668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 Students Perspective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6E51439-7215-F72B-F5F1-9DDFFF2BC3CA}"/>
              </a:ext>
            </a:extLst>
          </p:cNvPr>
          <p:cNvSpPr>
            <a:spLocks/>
          </p:cNvSpPr>
          <p:nvPr/>
        </p:nvSpPr>
        <p:spPr>
          <a:xfrm>
            <a:off x="126407" y="1050205"/>
            <a:ext cx="62436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Bernard is the Managing director of his own company specialising in additive manufacturing.</a:t>
            </a:r>
          </a:p>
        </p:txBody>
      </p:sp>
      <p:pic>
        <p:nvPicPr>
          <p:cNvPr id="12" name="Picture 11" descr="Businessman thinking">
            <a:extLst>
              <a:ext uri="{FF2B5EF4-FFF2-40B4-BE49-F238E27FC236}">
                <a16:creationId xmlns:a16="http://schemas.microsoft.com/office/drawing/2014/main" id="{0E3BC1CE-7EC4-038C-1BDA-D234D49A6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602" y="206546"/>
            <a:ext cx="1709597" cy="510463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946C1B0-FDDB-B413-089F-46EDD3C5C71E}"/>
              </a:ext>
            </a:extLst>
          </p:cNvPr>
          <p:cNvSpPr>
            <a:spLocks/>
          </p:cNvSpPr>
          <p:nvPr/>
        </p:nvSpPr>
        <p:spPr>
          <a:xfrm>
            <a:off x="126407" y="1937084"/>
            <a:ext cx="62436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Bernard is keen to experience all aspects of the technology with a view to exploit this technology in the future.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550F67-B1E1-3928-C44D-B3FB03478B8D}"/>
              </a:ext>
            </a:extLst>
          </p:cNvPr>
          <p:cNvSpPr>
            <a:spLocks/>
          </p:cNvSpPr>
          <p:nvPr/>
        </p:nvSpPr>
        <p:spPr>
          <a:xfrm>
            <a:off x="126407" y="2823963"/>
            <a:ext cx="62436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Bernard can not spend a year at university but is happy to attend full weeks in various locations to build-up his knowledge and qualifications.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DEBA97-3058-A6DA-BF2F-594924E33A2B}"/>
              </a:ext>
            </a:extLst>
          </p:cNvPr>
          <p:cNvSpPr/>
          <p:nvPr/>
        </p:nvSpPr>
        <p:spPr>
          <a:xfrm>
            <a:off x="1246908" y="3710842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Traditional educational rout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316994-808D-6F80-B633-D1FDE6C935B0}"/>
              </a:ext>
            </a:extLst>
          </p:cNvPr>
          <p:cNvSpPr/>
          <p:nvPr/>
        </p:nvSpPr>
        <p:spPr>
          <a:xfrm>
            <a:off x="3708227" y="3721926"/>
            <a:ext cx="1828800" cy="61514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Transnational mobility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2562AB-7E50-7FDE-CA1A-9CD8667BD104}"/>
              </a:ext>
            </a:extLst>
          </p:cNvPr>
          <p:cNvSpPr/>
          <p:nvPr/>
        </p:nvSpPr>
        <p:spPr>
          <a:xfrm>
            <a:off x="1230573" y="4685778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Remote online access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5FCFDEE-CF09-0CD2-78A9-29F79C08B618}"/>
              </a:ext>
            </a:extLst>
          </p:cNvPr>
          <p:cNvSpPr/>
          <p:nvPr/>
        </p:nvSpPr>
        <p:spPr>
          <a:xfrm>
            <a:off x="3691892" y="4696862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 flexibility in learning</a:t>
            </a:r>
          </a:p>
        </p:txBody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E6582E1A-0553-512C-C67A-4E5B89F36C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489366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239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0218C666-DE18-FC74-8C47-9ADEF94529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489366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 Students Perspective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6E51439-7215-F72B-F5F1-9DDFFF2BC3CA}"/>
              </a:ext>
            </a:extLst>
          </p:cNvPr>
          <p:cNvSpPr>
            <a:spLocks/>
          </p:cNvSpPr>
          <p:nvPr/>
        </p:nvSpPr>
        <p:spPr>
          <a:xfrm>
            <a:off x="126407" y="1050205"/>
            <a:ext cx="62436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Moesha and Claire both work for a rapidly growing manufacturing company that has struggled to recruit within the additive industry. </a:t>
            </a:r>
          </a:p>
        </p:txBody>
      </p:sp>
      <p:pic>
        <p:nvPicPr>
          <p:cNvPr id="17" name="Picture 16" descr="Casual woman writing on notepad">
            <a:extLst>
              <a:ext uri="{FF2B5EF4-FFF2-40B4-BE49-F238E27FC236}">
                <a16:creationId xmlns:a16="http://schemas.microsoft.com/office/drawing/2014/main" id="{1AFF909E-6AA8-CB1E-1E66-A359D45443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6690" y="1364400"/>
            <a:ext cx="1742961" cy="5104639"/>
          </a:xfrm>
          <a:prstGeom prst="rect">
            <a:avLst/>
          </a:prstGeom>
        </p:spPr>
      </p:pic>
      <p:pic>
        <p:nvPicPr>
          <p:cNvPr id="41" name="Picture 40" descr="Casual woman raising a fist">
            <a:extLst>
              <a:ext uri="{FF2B5EF4-FFF2-40B4-BE49-F238E27FC236}">
                <a16:creationId xmlns:a16="http://schemas.microsoft.com/office/drawing/2014/main" id="{F8AFB616-BE95-3EED-DBAD-D064D8C75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0519" y="1430427"/>
            <a:ext cx="1685074" cy="5104639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08FAC581-A34B-CEB7-9282-63814A1213AA}"/>
              </a:ext>
            </a:extLst>
          </p:cNvPr>
          <p:cNvSpPr>
            <a:spLocks/>
          </p:cNvSpPr>
          <p:nvPr/>
        </p:nvSpPr>
        <p:spPr>
          <a:xfrm>
            <a:off x="126406" y="1671609"/>
            <a:ext cx="805331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The company understands that training employees is the key to success and both Moesha and Claire are willing to learn. However, time is limited and spare time is at a premium.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40174B-A43E-5A34-4030-E38DDECA3C04}"/>
              </a:ext>
            </a:extLst>
          </p:cNvPr>
          <p:cNvSpPr/>
          <p:nvPr/>
        </p:nvSpPr>
        <p:spPr>
          <a:xfrm>
            <a:off x="1286360" y="3749040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Traditional educational rout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9EEE6F2-FDA7-CCCB-DDEB-9FAE186160DF}"/>
              </a:ext>
            </a:extLst>
          </p:cNvPr>
          <p:cNvSpPr/>
          <p:nvPr/>
        </p:nvSpPr>
        <p:spPr>
          <a:xfrm>
            <a:off x="3747679" y="3760124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Transnational mobility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C22E5D3-D946-9F2B-7879-381B3CD89982}"/>
              </a:ext>
            </a:extLst>
          </p:cNvPr>
          <p:cNvSpPr/>
          <p:nvPr/>
        </p:nvSpPr>
        <p:spPr>
          <a:xfrm>
            <a:off x="1270025" y="4723976"/>
            <a:ext cx="1828800" cy="61514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Remote online access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9363915-10AB-72CF-F054-EF3AAF8937D9}"/>
              </a:ext>
            </a:extLst>
          </p:cNvPr>
          <p:cNvSpPr/>
          <p:nvPr/>
        </p:nvSpPr>
        <p:spPr>
          <a:xfrm>
            <a:off x="3731344" y="4735060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 flexibility in learning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03750A9-22BC-5AC0-1C73-7D39CC6D3E73}"/>
              </a:ext>
            </a:extLst>
          </p:cNvPr>
          <p:cNvSpPr>
            <a:spLocks/>
          </p:cNvSpPr>
          <p:nvPr/>
        </p:nvSpPr>
        <p:spPr>
          <a:xfrm>
            <a:off x="126406" y="2314778"/>
            <a:ext cx="624364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Moesha and Claire would like to purchase modules remotely to work through the content in their own time with the support of an academic to gain credits.</a:t>
            </a:r>
          </a:p>
        </p:txBody>
      </p:sp>
    </p:spTree>
    <p:extLst>
      <p:ext uri="{BB962C8B-B14F-4D97-AF65-F5344CB8AC3E}">
        <p14:creationId xmlns:p14="http://schemas.microsoft.com/office/powerpoint/2010/main" val="175225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42" grpId="0" animBg="1"/>
      <p:bldP spid="112" grpId="0" animBg="1"/>
      <p:bldP spid="113" grpId="0" animBg="1"/>
      <p:bldP spid="114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D969D0FF-E6D4-174F-4D13-D24E01ECEB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4489366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 Students Perspective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D6E51439-7215-F72B-F5F1-9DDFFF2BC3CA}"/>
              </a:ext>
            </a:extLst>
          </p:cNvPr>
          <p:cNvSpPr>
            <a:spLocks/>
          </p:cNvSpPr>
          <p:nvPr/>
        </p:nvSpPr>
        <p:spPr>
          <a:xfrm>
            <a:off x="126406" y="1050205"/>
            <a:ext cx="7014227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Wendy’s undergraduate degree is in chemistry and she is know working for a plastic injection moulding company.</a:t>
            </a:r>
          </a:p>
        </p:txBody>
      </p:sp>
      <p:pic>
        <p:nvPicPr>
          <p:cNvPr id="8" name="Picture 7" descr="Woman cheering one hand">
            <a:extLst>
              <a:ext uri="{FF2B5EF4-FFF2-40B4-BE49-F238E27FC236}">
                <a16:creationId xmlns:a16="http://schemas.microsoft.com/office/drawing/2014/main" id="{F744E859-A081-A328-6929-31E4EBDE0A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876" y="337427"/>
            <a:ext cx="1581650" cy="6183145"/>
          </a:xfrm>
          <a:prstGeom prst="rect">
            <a:avLst/>
          </a:prstGeom>
        </p:spPr>
      </p:pic>
      <p:sp>
        <p:nvSpPr>
          <p:cNvPr id="111" name="Rectangle 110">
            <a:extLst>
              <a:ext uri="{FF2B5EF4-FFF2-40B4-BE49-F238E27FC236}">
                <a16:creationId xmlns:a16="http://schemas.microsoft.com/office/drawing/2014/main" id="{08FAC581-A34B-CEB7-9282-63814A1213AA}"/>
              </a:ext>
            </a:extLst>
          </p:cNvPr>
          <p:cNvSpPr>
            <a:spLocks/>
          </p:cNvSpPr>
          <p:nvPr/>
        </p:nvSpPr>
        <p:spPr>
          <a:xfrm>
            <a:off x="122434" y="1675556"/>
            <a:ext cx="92836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The company has identified a significant uptake in small batch prototype work that can be serviced by 3D printing and suggest that Wendy attends a </a:t>
            </a:r>
            <a:r>
              <a:rPr lang="en-GB" sz="1400" dirty="0" err="1">
                <a:solidFill>
                  <a:sysClr val="windowText" lastClr="000000"/>
                </a:solidFill>
              </a:rPr>
              <a:t>CPD</a:t>
            </a:r>
            <a:r>
              <a:rPr lang="en-GB" sz="1400" dirty="0">
                <a:solidFill>
                  <a:sysClr val="windowText" lastClr="000000"/>
                </a:solidFill>
              </a:rPr>
              <a:t> course to learn more.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940174B-A43E-5A34-4030-E38DDECA3C04}"/>
              </a:ext>
            </a:extLst>
          </p:cNvPr>
          <p:cNvSpPr/>
          <p:nvPr/>
        </p:nvSpPr>
        <p:spPr>
          <a:xfrm>
            <a:off x="1404850" y="3848793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Traditional educational rout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9EEE6F2-FDA7-CCCB-DDEB-9FAE186160DF}"/>
              </a:ext>
            </a:extLst>
          </p:cNvPr>
          <p:cNvSpPr/>
          <p:nvPr/>
        </p:nvSpPr>
        <p:spPr>
          <a:xfrm>
            <a:off x="3866169" y="3859877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Transnational mobility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EC22E5D3-D946-9F2B-7879-381B3CD89982}"/>
              </a:ext>
            </a:extLst>
          </p:cNvPr>
          <p:cNvSpPr/>
          <p:nvPr/>
        </p:nvSpPr>
        <p:spPr>
          <a:xfrm>
            <a:off x="1388515" y="4823729"/>
            <a:ext cx="1828800" cy="615142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Remote online access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99363915-10AB-72CF-F054-EF3AAF8937D9}"/>
              </a:ext>
            </a:extLst>
          </p:cNvPr>
          <p:cNvSpPr/>
          <p:nvPr/>
        </p:nvSpPr>
        <p:spPr>
          <a:xfrm>
            <a:off x="3849834" y="4834813"/>
            <a:ext cx="1828800" cy="615142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Full flexibility in learning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352FE8-D577-EB76-95DA-A104B5199BB5}"/>
              </a:ext>
            </a:extLst>
          </p:cNvPr>
          <p:cNvSpPr>
            <a:spLocks/>
          </p:cNvSpPr>
          <p:nvPr/>
        </p:nvSpPr>
        <p:spPr>
          <a:xfrm>
            <a:off x="122434" y="2362681"/>
            <a:ext cx="949973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Wendy’s believes that LO5 - Polymer and 3D Printing Tech’ &amp; Applications would be beneficial but also LO2 - Management &amp; Entrepreneurship for ALM and LO6 - Design &amp; Simulation for ALM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D32DD4-C24C-6BA2-674E-622C667AEA1A}"/>
              </a:ext>
            </a:extLst>
          </p:cNvPr>
          <p:cNvSpPr>
            <a:spLocks/>
          </p:cNvSpPr>
          <p:nvPr/>
        </p:nvSpPr>
        <p:spPr>
          <a:xfrm>
            <a:off x="122434" y="3048841"/>
            <a:ext cx="9499732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Wendy’s elects to physically attend LO5 - Polymer and 3D Printing Tech’ &amp; Applications for ten weeks, and remotely attend LO2 - Management &amp; Entrepreneurship for ALM and LO6 - Design &amp; Simulation for ALM.</a:t>
            </a:r>
          </a:p>
        </p:txBody>
      </p:sp>
    </p:spTree>
    <p:extLst>
      <p:ext uri="{BB962C8B-B14F-4D97-AF65-F5344CB8AC3E}">
        <p14:creationId xmlns:p14="http://schemas.microsoft.com/office/powerpoint/2010/main" val="348231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42" grpId="0" animBg="1"/>
      <p:bldP spid="112" grpId="0" animBg="1"/>
      <p:bldP spid="113" grpId="0" animBg="1"/>
      <p:bldP spid="114" grpId="0" animBg="1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The Institutions Perspective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F30DE90A-F56A-9DD1-077B-93427EEC3A69}"/>
              </a:ext>
            </a:extLst>
          </p:cNvPr>
          <p:cNvSpPr>
            <a:spLocks/>
          </p:cNvSpPr>
          <p:nvPr/>
        </p:nvSpPr>
        <p:spPr>
          <a:xfrm>
            <a:off x="131798" y="1091425"/>
            <a:ext cx="701422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From the institutes perspective – they can engage with all or just part of the Delivery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E77A7037-8CA9-2F23-C8C8-494273E3BE13}"/>
              </a:ext>
            </a:extLst>
          </p:cNvPr>
          <p:cNvSpPr/>
          <p:nvPr/>
        </p:nvSpPr>
        <p:spPr>
          <a:xfrm>
            <a:off x="673330" y="4709159"/>
            <a:ext cx="1645921" cy="5403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Traditional educational rout</a:t>
            </a: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DB6C094-2B88-5FBB-B26F-CE62515CE874}"/>
              </a:ext>
            </a:extLst>
          </p:cNvPr>
          <p:cNvSpPr/>
          <p:nvPr/>
        </p:nvSpPr>
        <p:spPr>
          <a:xfrm>
            <a:off x="2613521" y="4709159"/>
            <a:ext cx="1645921" cy="5403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1 Week Residential</a:t>
            </a: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7E0EBA1-738E-EEB1-09AF-4BF336BC3A9B}"/>
              </a:ext>
            </a:extLst>
          </p:cNvPr>
          <p:cNvSpPr/>
          <p:nvPr/>
        </p:nvSpPr>
        <p:spPr>
          <a:xfrm>
            <a:off x="4553712" y="4709159"/>
            <a:ext cx="1645921" cy="5403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2 Week Residential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CB68F22A-0EFF-5FD0-E256-57C8FD82956D}"/>
              </a:ext>
            </a:extLst>
          </p:cNvPr>
          <p:cNvSpPr/>
          <p:nvPr/>
        </p:nvSpPr>
        <p:spPr>
          <a:xfrm>
            <a:off x="6493903" y="4709159"/>
            <a:ext cx="1645921" cy="5403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FLIP learning</a:t>
            </a: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535883E-21E2-B592-ED29-556A86264A5D}"/>
              </a:ext>
            </a:extLst>
          </p:cNvPr>
          <p:cNvSpPr/>
          <p:nvPr/>
        </p:nvSpPr>
        <p:spPr>
          <a:xfrm>
            <a:off x="8434094" y="4709159"/>
            <a:ext cx="1645921" cy="5403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Transnational flying faculty</a:t>
            </a: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92D96145-A2F2-6A90-ADA0-7A37233EE5B1}"/>
              </a:ext>
            </a:extLst>
          </p:cNvPr>
          <p:cNvSpPr/>
          <p:nvPr/>
        </p:nvSpPr>
        <p:spPr>
          <a:xfrm>
            <a:off x="10374283" y="4709159"/>
            <a:ext cx="1645921" cy="540328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Supervise online students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AF17B26-2DDF-B2FC-3DDE-793322C534B2}"/>
              </a:ext>
            </a:extLst>
          </p:cNvPr>
          <p:cNvCxnSpPr/>
          <p:nvPr/>
        </p:nvCxnSpPr>
        <p:spPr>
          <a:xfrm>
            <a:off x="673330" y="5536276"/>
            <a:ext cx="11272059" cy="5818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B12D9F41-D412-0128-8E9E-B2FD27E83DE5}"/>
              </a:ext>
            </a:extLst>
          </p:cNvPr>
          <p:cNvCxnSpPr>
            <a:cxnSpLocks/>
          </p:cNvCxnSpPr>
          <p:nvPr/>
        </p:nvCxnSpPr>
        <p:spPr>
          <a:xfrm flipV="1">
            <a:off x="385155" y="1763684"/>
            <a:ext cx="0" cy="348580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A6A1B2E-83B1-7C0C-2A4A-7CC3F83090B0}"/>
              </a:ext>
            </a:extLst>
          </p:cNvPr>
          <p:cNvSpPr>
            <a:spLocks/>
          </p:cNvSpPr>
          <p:nvPr/>
        </p:nvSpPr>
        <p:spPr>
          <a:xfrm>
            <a:off x="673330" y="5612686"/>
            <a:ext cx="11346873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</a:rPr>
              <a:t>Type of engagement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570E7908-E57B-CD1B-791C-53D7C4E5C27B}"/>
              </a:ext>
            </a:extLst>
          </p:cNvPr>
          <p:cNvSpPr>
            <a:spLocks/>
          </p:cNvSpPr>
          <p:nvPr/>
        </p:nvSpPr>
        <p:spPr>
          <a:xfrm rot="5400000">
            <a:off x="-1003233" y="3275111"/>
            <a:ext cx="2468999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GB" sz="1400" dirty="0">
                <a:solidFill>
                  <a:sysClr val="windowText" lastClr="000000"/>
                </a:solidFill>
              </a:rPr>
              <a:t>Level of Engagement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AAB9C3-6A74-3C96-4B47-F2E7D50EEA8E}"/>
              </a:ext>
            </a:extLst>
          </p:cNvPr>
          <p:cNvSpPr/>
          <p:nvPr/>
        </p:nvSpPr>
        <p:spPr>
          <a:xfrm>
            <a:off x="692932" y="3987232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006BBD41-E91E-29B1-BFD4-5CAE9323AF84}"/>
              </a:ext>
            </a:extLst>
          </p:cNvPr>
          <p:cNvSpPr/>
          <p:nvPr/>
        </p:nvSpPr>
        <p:spPr>
          <a:xfrm>
            <a:off x="692932" y="2513852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05A33B76-5503-4FD3-017C-EAF42B8835CC}"/>
              </a:ext>
            </a:extLst>
          </p:cNvPr>
          <p:cNvSpPr/>
          <p:nvPr/>
        </p:nvSpPr>
        <p:spPr>
          <a:xfrm>
            <a:off x="692932" y="3252940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73E574E2-F3E6-660A-3EBF-1806F7E5EF67}"/>
              </a:ext>
            </a:extLst>
          </p:cNvPr>
          <p:cNvSpPr/>
          <p:nvPr/>
        </p:nvSpPr>
        <p:spPr>
          <a:xfrm>
            <a:off x="692932" y="1774764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2B232006-E5B7-FF1C-63A0-D7EA4D227052}"/>
              </a:ext>
            </a:extLst>
          </p:cNvPr>
          <p:cNvSpPr/>
          <p:nvPr/>
        </p:nvSpPr>
        <p:spPr>
          <a:xfrm>
            <a:off x="2613522" y="3987232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62A7DB60-C926-388E-FBEF-5BD9E7901553}"/>
              </a:ext>
            </a:extLst>
          </p:cNvPr>
          <p:cNvSpPr/>
          <p:nvPr/>
        </p:nvSpPr>
        <p:spPr>
          <a:xfrm>
            <a:off x="2613522" y="2513852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A5E5FB06-0B22-0E8D-0B7A-FEDDEDE01908}"/>
              </a:ext>
            </a:extLst>
          </p:cNvPr>
          <p:cNvSpPr/>
          <p:nvPr/>
        </p:nvSpPr>
        <p:spPr>
          <a:xfrm>
            <a:off x="2613522" y="3252940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C5ED59BF-0390-8A2B-7B50-99B9E4016AFF}"/>
              </a:ext>
            </a:extLst>
          </p:cNvPr>
          <p:cNvSpPr/>
          <p:nvPr/>
        </p:nvSpPr>
        <p:spPr>
          <a:xfrm>
            <a:off x="4553713" y="3987232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DEE404F1-5986-A8AB-3EB6-BBB461205748}"/>
              </a:ext>
            </a:extLst>
          </p:cNvPr>
          <p:cNvSpPr/>
          <p:nvPr/>
        </p:nvSpPr>
        <p:spPr>
          <a:xfrm>
            <a:off x="4553713" y="3252940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E096629A-A6AA-3DF5-268C-4456B679180E}"/>
              </a:ext>
            </a:extLst>
          </p:cNvPr>
          <p:cNvSpPr/>
          <p:nvPr/>
        </p:nvSpPr>
        <p:spPr>
          <a:xfrm>
            <a:off x="6493903" y="3987232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2F4AA30-913F-9075-0EE4-51D710598459}"/>
              </a:ext>
            </a:extLst>
          </p:cNvPr>
          <p:cNvSpPr/>
          <p:nvPr/>
        </p:nvSpPr>
        <p:spPr>
          <a:xfrm>
            <a:off x="6493903" y="3252940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BEA3AF56-D7F8-40EB-DEB3-9F197D6D62AE}"/>
              </a:ext>
            </a:extLst>
          </p:cNvPr>
          <p:cNvSpPr/>
          <p:nvPr/>
        </p:nvSpPr>
        <p:spPr>
          <a:xfrm>
            <a:off x="8434093" y="3987232"/>
            <a:ext cx="1645920" cy="540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140" name="Diagram 139">
            <a:extLst>
              <a:ext uri="{FF2B5EF4-FFF2-40B4-BE49-F238E27FC236}">
                <a16:creationId xmlns:a16="http://schemas.microsoft.com/office/drawing/2014/main" id="{88981EB0-BB35-BAC9-90B9-6F89D7029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04393412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0532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50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50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 animBg="1"/>
      <p:bldP spid="112" grpId="0" animBg="1"/>
      <p:bldP spid="113" grpId="0" animBg="1"/>
      <p:bldP spid="114" grpId="0" animBg="1"/>
      <p:bldP spid="116" grpId="0" animBg="1"/>
      <p:bldP spid="117" grpId="0" animBg="1"/>
      <p:bldP spid="119" grpId="0"/>
      <p:bldP spid="120" grpId="0"/>
      <p:bldP spid="8" grpId="0" animBg="1"/>
      <p:bldP spid="121" grpId="0" animBg="1"/>
      <p:bldP spid="122" grpId="0" animBg="1"/>
      <p:bldP spid="123" grpId="0" animBg="1"/>
      <p:bldP spid="124" grpId="0" animBg="1"/>
      <p:bldP spid="125" grpId="0" animBg="1"/>
      <p:bldP spid="126" grpId="0" animBg="1"/>
      <p:bldP spid="128" grpId="0" animBg="1"/>
      <p:bldP spid="130" grpId="0" animBg="1"/>
      <p:bldP spid="132" grpId="0" animBg="1"/>
      <p:bldP spid="134" grpId="0" animBg="1"/>
      <p:bldP spid="13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99E55555-8285-4DAF-854F-11D69926A4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5176379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59BC4869-6BA3-4101-8B37-728A3AA0511A}"/>
              </a:ext>
            </a:extLst>
          </p:cNvPr>
          <p:cNvSpPr/>
          <p:nvPr/>
        </p:nvSpPr>
        <p:spPr>
          <a:xfrm>
            <a:off x="244552" y="982999"/>
            <a:ext cx="1375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/>
              <a:t>Introduction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393DA2-ED91-4A1E-851E-D913ACE22EFB}"/>
              </a:ext>
            </a:extLst>
          </p:cNvPr>
          <p:cNvSpPr/>
          <p:nvPr/>
        </p:nvSpPr>
        <p:spPr>
          <a:xfrm>
            <a:off x="776547" y="4157070"/>
            <a:ext cx="60731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b="1" dirty="0"/>
              <a:t>Delivery Options</a:t>
            </a:r>
            <a:endParaRPr lang="en-GB" sz="1600" dirty="0"/>
          </a:p>
          <a:p>
            <a:pPr marL="228600" lvl="0" indent="-228600">
              <a:buFont typeface="+mj-lt"/>
              <a:buAutoNum type="arabicPeriod"/>
            </a:pPr>
            <a:r>
              <a:rPr lang="en-GB" sz="1600" dirty="0"/>
              <a:t>Independent Local Adoption,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1600" dirty="0"/>
              <a:t>Full student mobility, Localised student mobility, (mobile)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1600" dirty="0"/>
              <a:t>Pay-Per-View, Online, MOOC, Flip learning,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GB" sz="1600" dirty="0"/>
              <a:t>Flexible delivery (any of above).</a:t>
            </a:r>
            <a:endParaRPr lang="en-US" sz="1600" dirty="0"/>
          </a:p>
        </p:txBody>
      </p:sp>
      <p:sp>
        <p:nvSpPr>
          <p:cNvPr id="13" name="Title Placeholder 4">
            <a:extLst>
              <a:ext uri="{FF2B5EF4-FFF2-40B4-BE49-F238E27FC236}">
                <a16:creationId xmlns:a16="http://schemas.microsoft.com/office/drawing/2014/main" id="{EDE78BA3-FE22-4DB8-BD6F-E983BA784956}"/>
              </a:ext>
            </a:extLst>
          </p:cNvPr>
          <p:cNvSpPr txBox="1">
            <a:spLocks/>
          </p:cNvSpPr>
          <p:nvPr/>
        </p:nvSpPr>
        <p:spPr>
          <a:xfrm>
            <a:off x="244552" y="164075"/>
            <a:ext cx="8461298" cy="51520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2800" cap="none" spc="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3600" b="1"/>
              <a:t>Session Title or Session Learning outcome</a:t>
            </a:r>
            <a:endParaRPr lang="en-GB" sz="3600" b="1" kern="0"/>
          </a:p>
        </p:txBody>
      </p:sp>
      <p:pic>
        <p:nvPicPr>
          <p:cNvPr id="3" name="Picture 2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F9D07333-909B-F400-B86A-C1BDB2337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94" y="1490135"/>
            <a:ext cx="4272742" cy="427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052134-D837-172C-19F6-7AFD222F8796}"/>
              </a:ext>
            </a:extLst>
          </p:cNvPr>
          <p:cNvSpPr/>
          <p:nvPr/>
        </p:nvSpPr>
        <p:spPr>
          <a:xfrm>
            <a:off x="776547" y="3196194"/>
            <a:ext cx="5043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In total there are currently </a:t>
            </a:r>
            <a:r>
              <a:rPr lang="en-US" sz="1600" b="1" dirty="0"/>
              <a:t>13</a:t>
            </a:r>
            <a:r>
              <a:rPr lang="en-US" sz="1600" dirty="0"/>
              <a:t> possible modes of delivery that can be broken down into 4 key routes/options.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18A938-EAD6-BFD4-6374-8139CE26E670}"/>
              </a:ext>
            </a:extLst>
          </p:cNvPr>
          <p:cNvSpPr/>
          <p:nvPr/>
        </p:nvSpPr>
        <p:spPr>
          <a:xfrm>
            <a:off x="468939" y="1430499"/>
            <a:ext cx="69293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aim of this session is to begin thinking about the shape of the MSc program when the APTIME project completes.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8AA894B-3B20-642D-3494-0DECBD8F1F1A}"/>
              </a:ext>
            </a:extLst>
          </p:cNvPr>
          <p:cNvSpPr/>
          <p:nvPr/>
        </p:nvSpPr>
        <p:spPr>
          <a:xfrm>
            <a:off x="468939" y="2237033"/>
            <a:ext cx="71039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Over the next six months, partners are encouraged to discuss these with colleagues and your institution and be comfortable with the solution that best fits you.</a:t>
            </a:r>
          </a:p>
        </p:txBody>
      </p:sp>
    </p:spTree>
    <p:extLst>
      <p:ext uri="{BB962C8B-B14F-4D97-AF65-F5344CB8AC3E}">
        <p14:creationId xmlns:p14="http://schemas.microsoft.com/office/powerpoint/2010/main" val="6006145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71F79F3-52C6-485A-4498-DC2C15CBED33}"/>
              </a:ext>
            </a:extLst>
          </p:cNvPr>
          <p:cNvSpPr txBox="1">
            <a:spLocks/>
          </p:cNvSpPr>
          <p:nvPr/>
        </p:nvSpPr>
        <p:spPr>
          <a:xfrm>
            <a:off x="273114" y="1085148"/>
            <a:ext cx="7127725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Conclusions</a:t>
            </a:r>
          </a:p>
        </p:txBody>
      </p:sp>
      <p:sp>
        <p:nvSpPr>
          <p:cNvPr id="10" name="Title Placeholder 4">
            <a:extLst>
              <a:ext uri="{FF2B5EF4-FFF2-40B4-BE49-F238E27FC236}">
                <a16:creationId xmlns:a16="http://schemas.microsoft.com/office/drawing/2014/main" id="{57E2DA0F-942F-7651-3439-9FF96B2C875A}"/>
              </a:ext>
            </a:extLst>
          </p:cNvPr>
          <p:cNvSpPr txBox="1">
            <a:spLocks/>
          </p:cNvSpPr>
          <p:nvPr/>
        </p:nvSpPr>
        <p:spPr>
          <a:xfrm>
            <a:off x="182321" y="221041"/>
            <a:ext cx="8113953" cy="45794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l" rtl="0" eaLnBrk="1" latinLnBrk="0" hangingPunct="1">
              <a:lnSpc>
                <a:spcPct val="93000"/>
              </a:lnSpc>
              <a:spcBef>
                <a:spcPct val="0"/>
              </a:spcBef>
              <a:buNone/>
              <a:defRPr sz="2800" cap="none" spc="0" baseline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3200" b="1" kern="0" dirty="0"/>
              <a:t>MSc Course Delivery Structure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5A614-964A-AB14-EAFF-BC53603BCBE4}"/>
              </a:ext>
            </a:extLst>
          </p:cNvPr>
          <p:cNvSpPr>
            <a:spLocks/>
          </p:cNvSpPr>
          <p:nvPr/>
        </p:nvSpPr>
        <p:spPr>
          <a:xfrm>
            <a:off x="662371" y="1712115"/>
            <a:ext cx="7014227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In conclusion we have much to discuss.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323E1A-4E6C-8EB4-E777-6C933093154D}"/>
              </a:ext>
            </a:extLst>
          </p:cNvPr>
          <p:cNvSpPr>
            <a:spLocks/>
          </p:cNvSpPr>
          <p:nvPr/>
        </p:nvSpPr>
        <p:spPr>
          <a:xfrm>
            <a:off x="662372" y="3157412"/>
            <a:ext cx="673846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As we enter the Wind-up stage of the APTIME project – spend time to discuss your institutions involvement in the MSc Post-APTIME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CFA08BB-3A01-2FEB-2DAE-D7FC27EDF20C}"/>
              </a:ext>
            </a:extLst>
          </p:cNvPr>
          <p:cNvSpPr>
            <a:spLocks/>
          </p:cNvSpPr>
          <p:nvPr/>
        </p:nvSpPr>
        <p:spPr>
          <a:xfrm>
            <a:off x="662372" y="3733033"/>
            <a:ext cx="6819085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These pages offer a vision of how the MSc could look, But you may have a constructive idea that will also fit.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F9EE72-6049-EF28-840E-B4D62C99BEF2}"/>
              </a:ext>
            </a:extLst>
          </p:cNvPr>
          <p:cNvSpPr>
            <a:spLocks/>
          </p:cNvSpPr>
          <p:nvPr/>
        </p:nvSpPr>
        <p:spPr>
          <a:xfrm>
            <a:off x="662372" y="4416375"/>
            <a:ext cx="6503200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A meeting will be held at a strategic time to discuss further.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A30C95-D8C8-D80A-BAA9-A5248D61F5C7}"/>
              </a:ext>
            </a:extLst>
          </p:cNvPr>
          <p:cNvSpPr>
            <a:spLocks/>
          </p:cNvSpPr>
          <p:nvPr/>
        </p:nvSpPr>
        <p:spPr>
          <a:xfrm>
            <a:off x="662370" y="4884275"/>
            <a:ext cx="673846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For the APTIME/Erasmus plus report, a realistic proposal should be constructed that demonstrates the success and validity of the project. </a:t>
            </a:r>
          </a:p>
        </p:txBody>
      </p:sp>
      <p:pic>
        <p:nvPicPr>
          <p:cNvPr id="22" name="Picture 21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A914AC0A-6892-49B4-86AA-E8D4DA37D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894" y="1490135"/>
            <a:ext cx="4272742" cy="42727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60A3B293-1A1A-3D6A-1260-053EE510CE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577250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4" name="Rectangle 23">
            <a:extLst>
              <a:ext uri="{FF2B5EF4-FFF2-40B4-BE49-F238E27FC236}">
                <a16:creationId xmlns:a16="http://schemas.microsoft.com/office/drawing/2014/main" id="{830268B5-44B6-314D-BCCA-CC32B92DDEDA}"/>
              </a:ext>
            </a:extLst>
          </p:cNvPr>
          <p:cNvSpPr>
            <a:spLocks/>
          </p:cNvSpPr>
          <p:nvPr/>
        </p:nvSpPr>
        <p:spPr>
          <a:xfrm>
            <a:off x="662369" y="2118276"/>
            <a:ext cx="673846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r>
              <a:rPr lang="en-GB" sz="1400" dirty="0">
                <a:solidFill>
                  <a:sysClr val="windowText" lastClr="000000"/>
                </a:solidFill>
              </a:rPr>
              <a:t>The designs proposed here, offer flexibility for both the learner and the institute with multiple revenue streams from both the educational and business/industrial routs.</a:t>
            </a:r>
          </a:p>
        </p:txBody>
      </p:sp>
    </p:spTree>
    <p:extLst>
      <p:ext uri="{BB962C8B-B14F-4D97-AF65-F5344CB8AC3E}">
        <p14:creationId xmlns:p14="http://schemas.microsoft.com/office/powerpoint/2010/main" val="218827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7" grpId="0"/>
      <p:bldP spid="20" grpId="0"/>
      <p:bldP spid="21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1a – Six Modules In students Home location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0FC5C6-8BE7-9275-1126-14DB44193E60}"/>
              </a:ext>
            </a:extLst>
          </p:cNvPr>
          <p:cNvGrpSpPr/>
          <p:nvPr/>
        </p:nvGrpSpPr>
        <p:grpSpPr>
          <a:xfrm>
            <a:off x="3127584" y="1397450"/>
            <a:ext cx="1242241" cy="4587021"/>
            <a:chOff x="3127584" y="1402621"/>
            <a:chExt cx="1242241" cy="45870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7B126D-E5FF-64DD-AE56-A4E32333D147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" descr="The Definition Of Combination Learning">
              <a:extLst>
                <a:ext uri="{FF2B5EF4-FFF2-40B4-BE49-F238E27FC236}">
                  <a16:creationId xmlns:a16="http://schemas.microsoft.com/office/drawing/2014/main" id="{566F8096-0537-62B7-37D8-AB6E14CB8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2C2E10-662B-4A9F-F229-609E5BB15097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606D34-4FE3-C49F-766E-F17F1B4BA065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9D5FEA-0D6F-F0DA-9E89-9A36C5E3113F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027103-E8DB-5A9C-D217-441761A96755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1C63C3-C925-E810-CB57-0406E3CFFEE3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07E2AF-037A-0CFA-EF68-259BEE48D13C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8F090A-025E-7AA3-4CA1-23994BE54EB3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C19047-77B6-5E69-C4D7-A15A399443BD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F9ED63-FAD9-2D6E-3268-B80E57810298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376C628-3BB4-2672-0748-AB826E43883A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88A2128-51CB-0A8A-76F6-68664771B509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98C29A7-8B88-42C3-6791-D298355CC989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9D9FAA8-EF43-FEA6-DA4D-6A2E3D07E87B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C1E485-7C9C-71DE-AD44-039BC9846551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387FBFA1-0E22-E1B1-2A96-350931CEE4D1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D09227DA-0F76-AA23-CB3B-257FBC828A51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548DCE04-DDBA-0B5F-F06A-A24C0A424E89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20EF6D0D-28D7-6EFE-20D1-D3E1E443A61C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5FF22139-558C-1E9B-F8D8-B55701B55B85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C191A48E-DF2F-A363-26FD-24C3271AD9B8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CE0C34-B496-5F8B-BEFB-2D9DEE7400A4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CBBC244-9B02-8B39-2F56-902DFDEA928C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1105BF5-DEBB-B372-6C67-6D18B85CD829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07D0356-F65D-7DFA-7AEE-C6D42275F759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1A4A39-90D1-F769-0EFA-83C5449407AA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B899816-8E36-B55E-9D46-B6381A58522B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61699F-F119-6A59-8C23-69C948EE9FAA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CCEC59A-4BA1-E5AB-3476-40B630632781}"/>
              </a:ext>
            </a:extLst>
          </p:cNvPr>
          <p:cNvGrpSpPr/>
          <p:nvPr/>
        </p:nvGrpSpPr>
        <p:grpSpPr>
          <a:xfrm>
            <a:off x="4569821" y="1397450"/>
            <a:ext cx="1242241" cy="4587021"/>
            <a:chOff x="3127584" y="1402621"/>
            <a:chExt cx="1242241" cy="4587021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3711382-994A-176E-5DE3-9879CB9F0353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7" name="Picture 2" descr="The Definition Of Combination Learning">
              <a:extLst>
                <a:ext uri="{FF2B5EF4-FFF2-40B4-BE49-F238E27FC236}">
                  <a16:creationId xmlns:a16="http://schemas.microsoft.com/office/drawing/2014/main" id="{188AEB28-4502-3A18-3A92-EDAB1D795EA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A08D359-4827-44CA-C09B-18E95C653524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788C5A1-7B74-7737-5B73-77447F1EADE7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7EDA6D1-1EC6-2EFA-F91E-6BFC84351B8E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5FFA5CC-CCE5-BC22-24FF-78911F680204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EF0D45E-68C6-7317-CDB4-8F0EEACC8D6A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27CCCA2-9DCC-67B2-558A-FB25962C08CE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8473005-AF8D-0AA4-2052-1BB54AE56E4E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AAD0149-4FF0-CCB9-B05A-3F0890C1D227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6C2A83A-6BED-A34C-AD13-999AE5E524E0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8E687E3-246C-23CF-4526-8BF58F1C7877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C1621A0-110B-FE51-BA2E-DCB3A0941E6A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D47EA8E-6958-1B1D-EFA3-9E4DFFB1F67A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15CD153-B978-A155-8573-D49C1FA14F2B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6B293DF-E270-9B08-3B7B-BF885F134674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B1CA60AE-0DDD-F9F2-F7A3-08115973A83F}"/>
                </a:ext>
              </a:extLst>
            </p:cNvPr>
            <p:cNvSpPr/>
            <p:nvPr/>
          </p:nvSpPr>
          <p:spPr>
            <a:xfrm rot="4314483">
              <a:off x="3109875" y="197740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Arrow: Right 72">
              <a:extLst>
                <a:ext uri="{FF2B5EF4-FFF2-40B4-BE49-F238E27FC236}">
                  <a16:creationId xmlns:a16="http://schemas.microsoft.com/office/drawing/2014/main" id="{9F4A0B66-C493-4E3C-F28D-7E26D6E08B41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Arrow: Right 73">
              <a:extLst>
                <a:ext uri="{FF2B5EF4-FFF2-40B4-BE49-F238E27FC236}">
                  <a16:creationId xmlns:a16="http://schemas.microsoft.com/office/drawing/2014/main" id="{540DFE10-D3D7-CD97-E16D-78131E0A7D3D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row: Right 74">
              <a:extLst>
                <a:ext uri="{FF2B5EF4-FFF2-40B4-BE49-F238E27FC236}">
                  <a16:creationId xmlns:a16="http://schemas.microsoft.com/office/drawing/2014/main" id="{11CF7DAB-0B4E-BD3E-9357-93763E8C82BB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row: Right 75">
              <a:extLst>
                <a:ext uri="{FF2B5EF4-FFF2-40B4-BE49-F238E27FC236}">
                  <a16:creationId xmlns:a16="http://schemas.microsoft.com/office/drawing/2014/main" id="{3926ECF1-3B7D-93F3-708B-5975E9FB7A45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Arrow: Right 76">
              <a:extLst>
                <a:ext uri="{FF2B5EF4-FFF2-40B4-BE49-F238E27FC236}">
                  <a16:creationId xmlns:a16="http://schemas.microsoft.com/office/drawing/2014/main" id="{97DE6898-62F8-3EDB-E284-B31C9420EDD2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7ABF76F-0149-2451-01B5-D2E6F1958745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9D430A8-AD6D-C545-05F0-4DE2519D3D73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086CFE3-B133-FEC0-18C6-6FC46331A94E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894B512-D70D-04B9-3366-A38D1D3CEFCF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E3C87F9-CB1B-5BCF-877B-95C491FF0396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1403632-8657-CABC-12BF-16F6D98F506D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352A9FC-4AE6-F79A-D1F4-43699AEE3F75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CABA56C-F7D0-F306-5DC5-4EF2B2E8F2EE}"/>
              </a:ext>
            </a:extLst>
          </p:cNvPr>
          <p:cNvGrpSpPr/>
          <p:nvPr/>
        </p:nvGrpSpPr>
        <p:grpSpPr>
          <a:xfrm>
            <a:off x="6012058" y="1397450"/>
            <a:ext cx="1242241" cy="4587021"/>
            <a:chOff x="3127584" y="1402621"/>
            <a:chExt cx="1242241" cy="4587021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D78CC48-9EC6-803E-0A2E-50E2F52EE78E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7" name="Picture 2" descr="The Definition Of Combination Learning">
              <a:extLst>
                <a:ext uri="{FF2B5EF4-FFF2-40B4-BE49-F238E27FC236}">
                  <a16:creationId xmlns:a16="http://schemas.microsoft.com/office/drawing/2014/main" id="{87E2BD07-5D72-1C14-767E-7C3D845363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58A348C-4BC1-7C9C-2D73-4E35F2C866DE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9F4857-ABDD-A921-A2A4-02E84344C52E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D0800A6-4C56-7E08-50C0-CF6F1C52BB80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09A9CA5-C597-99E9-5CFA-7CBD6CFD1E96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E866C63-86E3-B9AF-DA9C-B95190F87614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1E3E8F7-EBD7-5D84-5980-7C65BCF8D8E0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D3AA938-51A3-2C5D-2614-327A096A32A6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DA3F696-85A2-DC1F-0569-0BAE2F68FE7E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452E467-471C-64A3-CB78-CEC01B0A12D7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CDB16BB-379F-08E6-4378-1FE1FC351561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FA0C376-614B-F056-9C65-648F552DBE3A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481D842-5381-3DC4-224A-81E2E7BBC616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7E028C5-BC9F-77D2-E0B5-E72ADB8884F0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622DB9E-627A-165D-A5EB-C45F83A5DEE8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102" name="Arrow: Right 101">
              <a:extLst>
                <a:ext uri="{FF2B5EF4-FFF2-40B4-BE49-F238E27FC236}">
                  <a16:creationId xmlns:a16="http://schemas.microsoft.com/office/drawing/2014/main" id="{EA746C5B-DCA7-0FDB-9242-0B87D7A53B82}"/>
                </a:ext>
              </a:extLst>
            </p:cNvPr>
            <p:cNvSpPr/>
            <p:nvPr/>
          </p:nvSpPr>
          <p:spPr>
            <a:xfrm rot="4314483">
              <a:off x="3102459" y="19935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Arrow: Right 102">
              <a:extLst>
                <a:ext uri="{FF2B5EF4-FFF2-40B4-BE49-F238E27FC236}">
                  <a16:creationId xmlns:a16="http://schemas.microsoft.com/office/drawing/2014/main" id="{26853A8B-7285-7275-E49F-284C4FD2AC49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Arrow: Right 103">
              <a:extLst>
                <a:ext uri="{FF2B5EF4-FFF2-40B4-BE49-F238E27FC236}">
                  <a16:creationId xmlns:a16="http://schemas.microsoft.com/office/drawing/2014/main" id="{53E9F0AA-CD9B-7608-F8AB-011F40DA75F3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C2350466-11D4-B5E7-14A7-07B6BE3ECE44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Arrow: Right 105">
              <a:extLst>
                <a:ext uri="{FF2B5EF4-FFF2-40B4-BE49-F238E27FC236}">
                  <a16:creationId xmlns:a16="http://schemas.microsoft.com/office/drawing/2014/main" id="{981662C3-30B7-1AD9-4913-5E0883ABF8BF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Arrow: Right 106">
              <a:extLst>
                <a:ext uri="{FF2B5EF4-FFF2-40B4-BE49-F238E27FC236}">
                  <a16:creationId xmlns:a16="http://schemas.microsoft.com/office/drawing/2014/main" id="{4A66B621-1872-0BC2-0F71-EBE45A5A520D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455F528-BE9E-88A0-D622-D405961A459C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FEAB97-25CF-AD6A-4E1E-F153CC9F20D1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3E700A2-940F-B34D-6121-2322EEAD56E6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C344F22-7EBD-8FDF-5332-DE4825F39E54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6B6139C-482A-0951-BB9B-E7AF1334FCE4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3047DD0-F3F7-783D-B9B1-FCEBCB9DD335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D9CBCA0-EBA7-593A-B5E0-71BC5200DD5A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B3BC1FC-5EC3-070C-D640-1212DA127D31}"/>
              </a:ext>
            </a:extLst>
          </p:cNvPr>
          <p:cNvGrpSpPr/>
          <p:nvPr/>
        </p:nvGrpSpPr>
        <p:grpSpPr>
          <a:xfrm>
            <a:off x="7454295" y="1397450"/>
            <a:ext cx="1242241" cy="4587021"/>
            <a:chOff x="3127584" y="1402621"/>
            <a:chExt cx="1242241" cy="4587021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01CBB46-4135-8525-1E4D-FFDA26A2A6AC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7" name="Picture 2" descr="The Definition Of Combination Learning">
              <a:extLst>
                <a:ext uri="{FF2B5EF4-FFF2-40B4-BE49-F238E27FC236}">
                  <a16:creationId xmlns:a16="http://schemas.microsoft.com/office/drawing/2014/main" id="{868299D8-8263-B8DA-E84E-FC91EF3E2C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CC8119C-F42C-5263-7077-CDD288133A7D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4C227E0-50C6-DE10-A5EB-FF796C73E490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FD273A7-5AA8-9FEC-CAB3-21268122D4B7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D9ED1C9-5450-7DCE-6261-9DA605AB9AC1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7D5200B-0150-9ACE-D32B-878C777E500C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0DC40F3-1D9D-685F-D87B-4446D4A909CB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46E6151-E75E-24F6-30F1-1DFA7050BDA9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CD83331-DC88-51FB-E67C-B51283372D96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5DE64AE-5741-C7AF-16FA-D3E01783E44C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36A9E7A-86E9-6936-16E7-1B69F5634ED8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D08266A-1F2C-D6EC-BD19-F4CD057FDCB6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225B977-281D-EA28-0579-2A3C676A9E00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B7AACC42-6464-C4DC-1C78-5A9A0105DD2D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51377A9-BCE9-5978-931C-02862CCA6BD7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132" name="Arrow: Right 131">
              <a:extLst>
                <a:ext uri="{FF2B5EF4-FFF2-40B4-BE49-F238E27FC236}">
                  <a16:creationId xmlns:a16="http://schemas.microsoft.com/office/drawing/2014/main" id="{02061DAE-7E8F-C777-2ECD-8E614FC1EA03}"/>
                </a:ext>
              </a:extLst>
            </p:cNvPr>
            <p:cNvSpPr/>
            <p:nvPr/>
          </p:nvSpPr>
          <p:spPr>
            <a:xfrm rot="4314483">
              <a:off x="3101162" y="199358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Arrow: Right 132">
              <a:extLst>
                <a:ext uri="{FF2B5EF4-FFF2-40B4-BE49-F238E27FC236}">
                  <a16:creationId xmlns:a16="http://schemas.microsoft.com/office/drawing/2014/main" id="{3287931E-7C69-1181-FAD1-BC5208306BE0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Arrow: Right 133">
              <a:extLst>
                <a:ext uri="{FF2B5EF4-FFF2-40B4-BE49-F238E27FC236}">
                  <a16:creationId xmlns:a16="http://schemas.microsoft.com/office/drawing/2014/main" id="{D9482C47-34D7-53A5-CC1C-53F59C20581F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Arrow: Right 134">
              <a:extLst>
                <a:ext uri="{FF2B5EF4-FFF2-40B4-BE49-F238E27FC236}">
                  <a16:creationId xmlns:a16="http://schemas.microsoft.com/office/drawing/2014/main" id="{4CAADEF1-A9AD-5A4F-BD73-BFDA9A589CE7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Arrow: Right 135">
              <a:extLst>
                <a:ext uri="{FF2B5EF4-FFF2-40B4-BE49-F238E27FC236}">
                  <a16:creationId xmlns:a16="http://schemas.microsoft.com/office/drawing/2014/main" id="{7C95F788-D9A5-1734-042E-E3FF8AD24892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Arrow: Right 136">
              <a:extLst>
                <a:ext uri="{FF2B5EF4-FFF2-40B4-BE49-F238E27FC236}">
                  <a16:creationId xmlns:a16="http://schemas.microsoft.com/office/drawing/2014/main" id="{3775BF66-4F73-E90F-3EE6-DBF5AF69B1A6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D1C11D-2A1C-4839-363E-2E443B2747D3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2ED230C-A4CB-25A6-0DDC-C95E616EA1B1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1CDDB16-4D52-2973-D0CD-8DCC5E29DA1E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1456D19-8BF5-B991-188F-B2F843C67A18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39186A77-D9EC-2E9B-9A8A-440B4DC36C2B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8E26847F-1898-C18F-6BBF-3AAF84897465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693A83F-B709-11EF-CCE5-400D955EE513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170DA29-38F3-5E93-4828-993B3948E653}"/>
              </a:ext>
            </a:extLst>
          </p:cNvPr>
          <p:cNvGrpSpPr/>
          <p:nvPr/>
        </p:nvGrpSpPr>
        <p:grpSpPr>
          <a:xfrm>
            <a:off x="8896532" y="1397450"/>
            <a:ext cx="1242241" cy="4587021"/>
            <a:chOff x="3127584" y="1402621"/>
            <a:chExt cx="1242241" cy="4587021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79A247D-1785-A254-D7E5-16BB790F3E5D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7" name="Picture 2" descr="The Definition Of Combination Learning">
              <a:extLst>
                <a:ext uri="{FF2B5EF4-FFF2-40B4-BE49-F238E27FC236}">
                  <a16:creationId xmlns:a16="http://schemas.microsoft.com/office/drawing/2014/main" id="{C45817C6-EDD0-4082-2458-BB370AA1FB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B1123F44-7436-A608-B56B-505D540D6158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00DE2BD5-511C-CF16-C2A1-4D631708A46B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1BD1841-3339-9EFF-0BBC-C61FCB449F81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9147DCE-CE98-8C0B-71EB-118A8E2FA4B4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56643AF-BF1D-D7D7-8BD5-7D1B07EB69D1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04ED526-0116-C755-8B64-C4C88695C41F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538E940-917A-67D4-2A0D-118E12EBD1A3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FA841D0-88FB-897D-4D69-09CF532C5279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1C712E01-1412-93CF-36BF-8EF04C61337C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0A0731B4-775D-C9BF-67FC-D74E28706603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D7D3E61-94DD-11A4-3A00-7E65D0575EBC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47B5ABC-EC05-91E8-99FA-D62CFE537C75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570CC54-3A76-9C1B-E92F-D1AC38467CF2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6AA60681-C947-8DE9-FC9C-CBC0A6DFE09D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162" name="Arrow: Right 161">
              <a:extLst>
                <a:ext uri="{FF2B5EF4-FFF2-40B4-BE49-F238E27FC236}">
                  <a16:creationId xmlns:a16="http://schemas.microsoft.com/office/drawing/2014/main" id="{84155EE4-77D5-DE2A-B0E2-F0752ADF0499}"/>
                </a:ext>
              </a:extLst>
            </p:cNvPr>
            <p:cNvSpPr/>
            <p:nvPr/>
          </p:nvSpPr>
          <p:spPr>
            <a:xfrm rot="4314483">
              <a:off x="3109283" y="197799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Arrow: Right 162">
              <a:extLst>
                <a:ext uri="{FF2B5EF4-FFF2-40B4-BE49-F238E27FC236}">
                  <a16:creationId xmlns:a16="http://schemas.microsoft.com/office/drawing/2014/main" id="{9408DBB0-DAD0-5D04-BEF8-F1E63D4CEFF1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3FEB44C6-A4FF-C662-5E91-6813089F13D4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Arrow: Right 164">
              <a:extLst>
                <a:ext uri="{FF2B5EF4-FFF2-40B4-BE49-F238E27FC236}">
                  <a16:creationId xmlns:a16="http://schemas.microsoft.com/office/drawing/2014/main" id="{B46C55F3-10E9-4E7B-E604-DBAB214354A1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Arrow: Right 165">
              <a:extLst>
                <a:ext uri="{FF2B5EF4-FFF2-40B4-BE49-F238E27FC236}">
                  <a16:creationId xmlns:a16="http://schemas.microsoft.com/office/drawing/2014/main" id="{FC94E52A-2796-F20A-81E1-9CB443401649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Arrow: Right 166">
              <a:extLst>
                <a:ext uri="{FF2B5EF4-FFF2-40B4-BE49-F238E27FC236}">
                  <a16:creationId xmlns:a16="http://schemas.microsoft.com/office/drawing/2014/main" id="{0F34DD06-B48F-93EB-D2FB-82572F26D74C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4C6B1F0-DE8E-A031-92DA-52843147ECEC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5D90C21-8A19-7E5E-33ED-9FAF9C7CE726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2D4BE056-046E-C9C8-F6FD-EEE780B44374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7F46EA3-D3A9-A775-AAD3-EF2AC8117158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1E5DB7B-44F1-E874-B2A6-74B190000106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9FAAB1BC-966F-2E6C-B50C-26CFD1455CEB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77B510F9-4C72-B9A3-6A18-6D20FF293333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86A8123-8BBB-5D69-4811-0AAFA43EC7FC}"/>
              </a:ext>
            </a:extLst>
          </p:cNvPr>
          <p:cNvGrpSpPr/>
          <p:nvPr/>
        </p:nvGrpSpPr>
        <p:grpSpPr>
          <a:xfrm>
            <a:off x="10338768" y="1397450"/>
            <a:ext cx="1242241" cy="4587021"/>
            <a:chOff x="3127584" y="1402621"/>
            <a:chExt cx="1242241" cy="4587021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EACE062-761F-E58A-BA23-A4FA9173A451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7" name="Picture 2" descr="The Definition Of Combination Learning">
              <a:extLst>
                <a:ext uri="{FF2B5EF4-FFF2-40B4-BE49-F238E27FC236}">
                  <a16:creationId xmlns:a16="http://schemas.microsoft.com/office/drawing/2014/main" id="{3525C9F8-D961-41A3-AEBA-A50CB65BB8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6D809D27-1740-77A3-56C1-B2C983E3E647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23DA41E6-86C8-6F64-7A06-06859F538C23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1BC3435-F43F-5472-59F2-51DC97D61AF7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C2844E47-89F3-53E6-E1C5-248383989DF8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B588F3D-FD81-91DD-62A1-E4ADBB34A52B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49085D8-DB07-2846-E5CA-800279AD21B2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0DDAE09-6844-DC47-FD16-7062A83D0FD7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D56507B-F563-5962-727C-E3F9C31BC660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088EBCA4-D85A-1E1B-8406-564AB02EF79A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689998D-3A68-B27A-587E-A0E25F1074DC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92B04E8-64AD-1D22-C0BA-7EAEAF67C6D6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6042281-F892-D181-8DF7-0778BAA17A7B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A3A0F43-1707-BEFA-B217-32001D2394D4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2390756-E6C4-EA46-004A-87A8BF835368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192" name="Arrow: Right 191">
              <a:extLst>
                <a:ext uri="{FF2B5EF4-FFF2-40B4-BE49-F238E27FC236}">
                  <a16:creationId xmlns:a16="http://schemas.microsoft.com/office/drawing/2014/main" id="{F83D1F66-5A9B-257F-9694-17B515B84E32}"/>
                </a:ext>
              </a:extLst>
            </p:cNvPr>
            <p:cNvSpPr/>
            <p:nvPr/>
          </p:nvSpPr>
          <p:spPr>
            <a:xfrm rot="4314483">
              <a:off x="3101162" y="1987558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Arrow: Right 192">
              <a:extLst>
                <a:ext uri="{FF2B5EF4-FFF2-40B4-BE49-F238E27FC236}">
                  <a16:creationId xmlns:a16="http://schemas.microsoft.com/office/drawing/2014/main" id="{2AE884E8-9CC6-6F8D-2FF9-EAE1D803F670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Arrow: Right 193">
              <a:extLst>
                <a:ext uri="{FF2B5EF4-FFF2-40B4-BE49-F238E27FC236}">
                  <a16:creationId xmlns:a16="http://schemas.microsoft.com/office/drawing/2014/main" id="{FC5DD08A-8F9F-1437-7F1B-F83703AD3817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Arrow: Right 194">
              <a:extLst>
                <a:ext uri="{FF2B5EF4-FFF2-40B4-BE49-F238E27FC236}">
                  <a16:creationId xmlns:a16="http://schemas.microsoft.com/office/drawing/2014/main" id="{6A72DE46-A050-C4FC-1D8F-8BBCAC77977D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Arrow: Right 195">
              <a:extLst>
                <a:ext uri="{FF2B5EF4-FFF2-40B4-BE49-F238E27FC236}">
                  <a16:creationId xmlns:a16="http://schemas.microsoft.com/office/drawing/2014/main" id="{458BE24C-754E-BC40-E381-15EBE02068B8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Arrow: Right 196">
              <a:extLst>
                <a:ext uri="{FF2B5EF4-FFF2-40B4-BE49-F238E27FC236}">
                  <a16:creationId xmlns:a16="http://schemas.microsoft.com/office/drawing/2014/main" id="{AF6C1B1A-553C-EE29-01A7-B7F65B1BE7AC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4D58C938-11CD-55FE-4C46-003417DF93E2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8CA4D9BE-407F-32BC-D75D-19729E933CA0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95842E5B-4225-5307-DBB5-859C215B2BF2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1C85C82-9E2D-D569-951F-3E53A14BD963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BCFFDC6-5DFF-C844-8B00-61A274DD1EA0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83E831C-A907-D304-FDE3-2A889C69ED3D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399567D-81EA-3A96-B4E6-04DFE2E03448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5" name="Rectangle 204">
            <a:extLst>
              <a:ext uri="{FF2B5EF4-FFF2-40B4-BE49-F238E27FC236}">
                <a16:creationId xmlns:a16="http://schemas.microsoft.com/office/drawing/2014/main" id="{B4A3E0AD-6DAA-C415-1639-583A360A268B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Year course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No Mobility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675FE0FE-13BB-F23A-9A00-6CDBA60E4061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04C72-188B-F305-9772-CF86BEB16C6A}"/>
              </a:ext>
            </a:extLst>
          </p:cNvPr>
          <p:cNvSpPr/>
          <p:nvPr/>
        </p:nvSpPr>
        <p:spPr>
          <a:xfrm>
            <a:off x="3075050" y="967336"/>
            <a:ext cx="1352297" cy="494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642E83A0-8E97-C5B1-1124-497E27386DF0}"/>
              </a:ext>
            </a:extLst>
          </p:cNvPr>
          <p:cNvSpPr/>
          <p:nvPr/>
        </p:nvSpPr>
        <p:spPr>
          <a:xfrm>
            <a:off x="10286119" y="967336"/>
            <a:ext cx="1352297" cy="494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5883E4C7-FEB8-2A12-97D7-BB4ABC00D753}"/>
              </a:ext>
            </a:extLst>
          </p:cNvPr>
          <p:cNvSpPr/>
          <p:nvPr/>
        </p:nvSpPr>
        <p:spPr>
          <a:xfrm>
            <a:off x="4517264" y="967336"/>
            <a:ext cx="1352297" cy="494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F872AD6B-6094-8070-46DB-C3372973D164}"/>
              </a:ext>
            </a:extLst>
          </p:cNvPr>
          <p:cNvSpPr/>
          <p:nvPr/>
        </p:nvSpPr>
        <p:spPr>
          <a:xfrm>
            <a:off x="5959478" y="967336"/>
            <a:ext cx="1352297" cy="494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0" name="Rectangle 209">
            <a:extLst>
              <a:ext uri="{FF2B5EF4-FFF2-40B4-BE49-F238E27FC236}">
                <a16:creationId xmlns:a16="http://schemas.microsoft.com/office/drawing/2014/main" id="{FEF2CE49-45E9-0559-7BDB-BDB7B207ECFB}"/>
              </a:ext>
            </a:extLst>
          </p:cNvPr>
          <p:cNvSpPr/>
          <p:nvPr/>
        </p:nvSpPr>
        <p:spPr>
          <a:xfrm>
            <a:off x="7401692" y="967336"/>
            <a:ext cx="1352297" cy="494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5F70221C-7BE2-1AB8-1FAF-E8FBB89A1582}"/>
              </a:ext>
            </a:extLst>
          </p:cNvPr>
          <p:cNvSpPr/>
          <p:nvPr/>
        </p:nvSpPr>
        <p:spPr>
          <a:xfrm>
            <a:off x="8843906" y="967336"/>
            <a:ext cx="1352297" cy="4943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12" name="Diagram 211">
            <a:extLst>
              <a:ext uri="{FF2B5EF4-FFF2-40B4-BE49-F238E27FC236}">
                <a16:creationId xmlns:a16="http://schemas.microsoft.com/office/drawing/2014/main" id="{90F560D5-AEC7-FA83-1C1F-79776C466F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41166771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13" name="Rectangle 212">
            <a:extLst>
              <a:ext uri="{FF2B5EF4-FFF2-40B4-BE49-F238E27FC236}">
                <a16:creationId xmlns:a16="http://schemas.microsoft.com/office/drawing/2014/main" id="{95626E19-298E-4739-CA62-7A721B8AA6CD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21719709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1b – 6 Modules In students Home location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0FC5C6-8BE7-9275-1126-14DB44193E60}"/>
              </a:ext>
            </a:extLst>
          </p:cNvPr>
          <p:cNvGrpSpPr/>
          <p:nvPr/>
        </p:nvGrpSpPr>
        <p:grpSpPr>
          <a:xfrm>
            <a:off x="3185107" y="1484659"/>
            <a:ext cx="1184718" cy="4499812"/>
            <a:chOff x="3185107" y="1489830"/>
            <a:chExt cx="1184718" cy="449981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7B126D-E5FF-64DD-AE56-A4E32333D147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2C2E10-662B-4A9F-F229-609E5BB15097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606D34-4FE3-C49F-766E-F17F1B4BA065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9D5FEA-0D6F-F0DA-9E89-9A36C5E3113F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027103-E8DB-5A9C-D217-441761A96755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1C63C3-C925-E810-CB57-0406E3CFFEE3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07E2AF-037A-0CFA-EF68-259BEE48D13C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8F090A-025E-7AA3-4CA1-23994BE54EB3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C19047-77B6-5E69-C4D7-A15A399443BD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F9ED63-FAD9-2D6E-3268-B80E57810298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376C628-3BB4-2672-0748-AB826E43883A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88A2128-51CB-0A8A-76F6-68664771B509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98C29A7-8B88-42C3-6791-D298355CC989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9D9FAA8-EF43-FEA6-DA4D-6A2E3D07E87B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C1E485-7C9C-71DE-AD44-039BC9846551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387FBFA1-0E22-E1B1-2A96-350931CEE4D1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D09227DA-0F76-AA23-CB3B-257FBC828A51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548DCE04-DDBA-0B5F-F06A-A24C0A424E89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20EF6D0D-28D7-6EFE-20D1-D3E1E443A61C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5FF22139-558C-1E9B-F8D8-B55701B55B85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C191A48E-DF2F-A363-26FD-24C3271AD9B8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CE0C34-B496-5F8B-BEFB-2D9DEE7400A4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CBBC244-9B02-8B39-2F56-902DFDEA928C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1105BF5-DEBB-B372-6C67-6D18B85CD829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07D0356-F65D-7DFA-7AEE-C6D42275F759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1A4A39-90D1-F769-0EFA-83C5449407AA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B899816-8E36-B55E-9D46-B6381A58522B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61699F-F119-6A59-8C23-69C948EE9FAA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CCEC59A-4BA1-E5AB-3476-40B630632781}"/>
              </a:ext>
            </a:extLst>
          </p:cNvPr>
          <p:cNvGrpSpPr/>
          <p:nvPr/>
        </p:nvGrpSpPr>
        <p:grpSpPr>
          <a:xfrm>
            <a:off x="4627344" y="1484659"/>
            <a:ext cx="1184718" cy="4499812"/>
            <a:chOff x="3185107" y="1489830"/>
            <a:chExt cx="1184718" cy="4499812"/>
          </a:xfrm>
        </p:grpSpPr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3711382-994A-176E-5DE3-9879CB9F0353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A08D359-4827-44CA-C09B-18E95C653524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1788C5A1-7B74-7737-5B73-77447F1EADE7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7EDA6D1-1EC6-2EFA-F91E-6BFC84351B8E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E5FFA5CC-CCE5-BC22-24FF-78911F680204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5EF0D45E-68C6-7317-CDB4-8F0EEACC8D6A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327CCCA2-9DCC-67B2-558A-FB25962C08CE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8473005-AF8D-0AA4-2052-1BB54AE56E4E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5AAD0149-4FF0-CCB9-B05A-3F0890C1D227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6C2A83A-6BED-A34C-AD13-999AE5E524E0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8E687E3-246C-23CF-4526-8BF58F1C7877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AC1621A0-110B-FE51-BA2E-DCB3A0941E6A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5D47EA8E-6958-1B1D-EFA3-9E4DFFB1F67A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415CD153-B978-A155-8573-D49C1FA14F2B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F6B293DF-E270-9B08-3B7B-BF885F134674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72" name="Arrow: Right 71">
              <a:extLst>
                <a:ext uri="{FF2B5EF4-FFF2-40B4-BE49-F238E27FC236}">
                  <a16:creationId xmlns:a16="http://schemas.microsoft.com/office/drawing/2014/main" id="{B1CA60AE-0DDD-F9F2-F7A3-08115973A83F}"/>
                </a:ext>
              </a:extLst>
            </p:cNvPr>
            <p:cNvSpPr/>
            <p:nvPr/>
          </p:nvSpPr>
          <p:spPr>
            <a:xfrm rot="4314483">
              <a:off x="3109875" y="197740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Arrow: Right 72">
              <a:extLst>
                <a:ext uri="{FF2B5EF4-FFF2-40B4-BE49-F238E27FC236}">
                  <a16:creationId xmlns:a16="http://schemas.microsoft.com/office/drawing/2014/main" id="{9F4A0B66-C493-4E3C-F28D-7E26D6E08B41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Arrow: Right 73">
              <a:extLst>
                <a:ext uri="{FF2B5EF4-FFF2-40B4-BE49-F238E27FC236}">
                  <a16:creationId xmlns:a16="http://schemas.microsoft.com/office/drawing/2014/main" id="{540DFE10-D3D7-CD97-E16D-78131E0A7D3D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5" name="Arrow: Right 74">
              <a:extLst>
                <a:ext uri="{FF2B5EF4-FFF2-40B4-BE49-F238E27FC236}">
                  <a16:creationId xmlns:a16="http://schemas.microsoft.com/office/drawing/2014/main" id="{11CF7DAB-0B4E-BD3E-9357-93763E8C82BB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Arrow: Right 75">
              <a:extLst>
                <a:ext uri="{FF2B5EF4-FFF2-40B4-BE49-F238E27FC236}">
                  <a16:creationId xmlns:a16="http://schemas.microsoft.com/office/drawing/2014/main" id="{3926ECF1-3B7D-93F3-708B-5975E9FB7A45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7" name="Arrow: Right 76">
              <a:extLst>
                <a:ext uri="{FF2B5EF4-FFF2-40B4-BE49-F238E27FC236}">
                  <a16:creationId xmlns:a16="http://schemas.microsoft.com/office/drawing/2014/main" id="{97DE6898-62F8-3EDB-E284-B31C9420EDD2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7ABF76F-0149-2451-01B5-D2E6F1958745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9D430A8-AD6D-C545-05F0-4DE2519D3D73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086CFE3-B133-FEC0-18C6-6FC46331A94E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B894B512-D70D-04B9-3366-A38D1D3CEFCF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1E3C87F9-CB1B-5BCF-877B-95C491FF0396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1403632-8657-CABC-12BF-16F6D98F506D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B352A9FC-4AE6-F79A-D1F4-43699AEE3F75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CABA56C-F7D0-F306-5DC5-4EF2B2E8F2EE}"/>
              </a:ext>
            </a:extLst>
          </p:cNvPr>
          <p:cNvGrpSpPr/>
          <p:nvPr/>
        </p:nvGrpSpPr>
        <p:grpSpPr>
          <a:xfrm>
            <a:off x="6069581" y="1484659"/>
            <a:ext cx="1184718" cy="4499812"/>
            <a:chOff x="3185107" y="1489830"/>
            <a:chExt cx="1184718" cy="4499812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D78CC48-9EC6-803E-0A2E-50E2F52EE78E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958A348C-4BC1-7C9C-2D73-4E35F2C866DE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3A9F4857-ABDD-A921-A2A4-02E84344C52E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FD0800A6-4C56-7E08-50C0-CF6F1C52BB80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09A9CA5-C597-99E9-5CFA-7CBD6CFD1E96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1E866C63-86E3-B9AF-DA9C-B95190F87614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C1E3E8F7-EBD7-5D84-5980-7C65BCF8D8E0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8D3AA938-51A3-2C5D-2614-327A096A32A6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DA3F696-85A2-DC1F-0569-0BAE2F68FE7E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452E467-471C-64A3-CB78-CEC01B0A12D7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FCDB16BB-379F-08E6-4378-1FE1FC351561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FA0C376-614B-F056-9C65-648F552DBE3A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8481D842-5381-3DC4-224A-81E2E7BBC616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7E028C5-BC9F-77D2-E0B5-E72ADB8884F0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622DB9E-627A-165D-A5EB-C45F83A5DEE8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102" name="Arrow: Right 101">
              <a:extLst>
                <a:ext uri="{FF2B5EF4-FFF2-40B4-BE49-F238E27FC236}">
                  <a16:creationId xmlns:a16="http://schemas.microsoft.com/office/drawing/2014/main" id="{EA746C5B-DCA7-0FDB-9242-0B87D7A53B82}"/>
                </a:ext>
              </a:extLst>
            </p:cNvPr>
            <p:cNvSpPr/>
            <p:nvPr/>
          </p:nvSpPr>
          <p:spPr>
            <a:xfrm rot="4314483">
              <a:off x="3102459" y="19935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Arrow: Right 102">
              <a:extLst>
                <a:ext uri="{FF2B5EF4-FFF2-40B4-BE49-F238E27FC236}">
                  <a16:creationId xmlns:a16="http://schemas.microsoft.com/office/drawing/2014/main" id="{26853A8B-7285-7275-E49F-284C4FD2AC49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Arrow: Right 103">
              <a:extLst>
                <a:ext uri="{FF2B5EF4-FFF2-40B4-BE49-F238E27FC236}">
                  <a16:creationId xmlns:a16="http://schemas.microsoft.com/office/drawing/2014/main" id="{53E9F0AA-CD9B-7608-F8AB-011F40DA75F3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C2350466-11D4-B5E7-14A7-07B6BE3ECE44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6" name="Arrow: Right 105">
              <a:extLst>
                <a:ext uri="{FF2B5EF4-FFF2-40B4-BE49-F238E27FC236}">
                  <a16:creationId xmlns:a16="http://schemas.microsoft.com/office/drawing/2014/main" id="{981662C3-30B7-1AD9-4913-5E0883ABF8BF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7" name="Arrow: Right 106">
              <a:extLst>
                <a:ext uri="{FF2B5EF4-FFF2-40B4-BE49-F238E27FC236}">
                  <a16:creationId xmlns:a16="http://schemas.microsoft.com/office/drawing/2014/main" id="{4A66B621-1872-0BC2-0F71-EBE45A5A520D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F455F528-BE9E-88A0-D622-D405961A459C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3DFEAB97-25CF-AD6A-4E1E-F153CC9F20D1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F3E700A2-940F-B34D-6121-2322EEAD56E6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C344F22-7EBD-8FDF-5332-DE4825F39E54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E6B6139C-482A-0951-BB9B-E7AF1334FCE4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53047DD0-F3F7-783D-B9B1-FCEBCB9DD335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DD9CBCA0-EBA7-593A-B5E0-71BC5200DD5A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B3BC1FC-5EC3-070C-D640-1212DA127D31}"/>
              </a:ext>
            </a:extLst>
          </p:cNvPr>
          <p:cNvGrpSpPr/>
          <p:nvPr/>
        </p:nvGrpSpPr>
        <p:grpSpPr>
          <a:xfrm>
            <a:off x="7511818" y="1484659"/>
            <a:ext cx="1184718" cy="4499812"/>
            <a:chOff x="3185107" y="1489830"/>
            <a:chExt cx="1184718" cy="4499812"/>
          </a:xfrm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301CBB46-4135-8525-1E4D-FFDA26A2A6AC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7CC8119C-F42C-5263-7077-CDD288133A7D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44C227E0-50C6-DE10-A5EB-FF796C73E490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DFD273A7-5AA8-9FEC-CAB3-21268122D4B7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D9ED1C9-5450-7DCE-6261-9DA605AB9AC1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B7D5200B-0150-9ACE-D32B-878C777E500C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0DC40F3-1D9D-685F-D87B-4446D4A909CB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446E6151-E75E-24F6-30F1-1DFA7050BDA9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ACD83331-DC88-51FB-E67C-B51283372D96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55DE64AE-5741-C7AF-16FA-D3E01783E44C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B36A9E7A-86E9-6936-16E7-1B69F5634ED8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FD08266A-1F2C-D6EC-BD19-F4CD057FDCB6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D225B977-281D-EA28-0579-2A3C676A9E00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B7AACC42-6464-C4DC-1C78-5A9A0105DD2D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51377A9-BCE9-5978-931C-02862CCA6BD7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132" name="Arrow: Right 131">
              <a:extLst>
                <a:ext uri="{FF2B5EF4-FFF2-40B4-BE49-F238E27FC236}">
                  <a16:creationId xmlns:a16="http://schemas.microsoft.com/office/drawing/2014/main" id="{02061DAE-7E8F-C777-2ECD-8E614FC1EA03}"/>
                </a:ext>
              </a:extLst>
            </p:cNvPr>
            <p:cNvSpPr/>
            <p:nvPr/>
          </p:nvSpPr>
          <p:spPr>
            <a:xfrm rot="4314483">
              <a:off x="3101162" y="199358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3" name="Arrow: Right 132">
              <a:extLst>
                <a:ext uri="{FF2B5EF4-FFF2-40B4-BE49-F238E27FC236}">
                  <a16:creationId xmlns:a16="http://schemas.microsoft.com/office/drawing/2014/main" id="{3287931E-7C69-1181-FAD1-BC5208306BE0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4" name="Arrow: Right 133">
              <a:extLst>
                <a:ext uri="{FF2B5EF4-FFF2-40B4-BE49-F238E27FC236}">
                  <a16:creationId xmlns:a16="http://schemas.microsoft.com/office/drawing/2014/main" id="{D9482C47-34D7-53A5-CC1C-53F59C20581F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5" name="Arrow: Right 134">
              <a:extLst>
                <a:ext uri="{FF2B5EF4-FFF2-40B4-BE49-F238E27FC236}">
                  <a16:creationId xmlns:a16="http://schemas.microsoft.com/office/drawing/2014/main" id="{4CAADEF1-A9AD-5A4F-BD73-BFDA9A589CE7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6" name="Arrow: Right 135">
              <a:extLst>
                <a:ext uri="{FF2B5EF4-FFF2-40B4-BE49-F238E27FC236}">
                  <a16:creationId xmlns:a16="http://schemas.microsoft.com/office/drawing/2014/main" id="{7C95F788-D9A5-1734-042E-E3FF8AD24892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7" name="Arrow: Right 136">
              <a:extLst>
                <a:ext uri="{FF2B5EF4-FFF2-40B4-BE49-F238E27FC236}">
                  <a16:creationId xmlns:a16="http://schemas.microsoft.com/office/drawing/2014/main" id="{3775BF66-4F73-E90F-3EE6-DBF5AF69B1A6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7D1C11D-2A1C-4839-363E-2E443B2747D3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2ED230C-A4CB-25A6-0DDC-C95E616EA1B1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21CDDB16-4D52-2973-D0CD-8DCC5E29DA1E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11456D19-8BF5-B991-188F-B2F843C67A18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39186A77-D9EC-2E9B-9A8A-440B4DC36C2B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8E26847F-1898-C18F-6BBF-3AAF84897465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4693A83F-B709-11EF-CCE5-400D955EE513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170DA29-38F3-5E93-4828-993B3948E653}"/>
              </a:ext>
            </a:extLst>
          </p:cNvPr>
          <p:cNvGrpSpPr/>
          <p:nvPr/>
        </p:nvGrpSpPr>
        <p:grpSpPr>
          <a:xfrm>
            <a:off x="8954055" y="1484659"/>
            <a:ext cx="1184718" cy="4499812"/>
            <a:chOff x="3185107" y="1489830"/>
            <a:chExt cx="1184718" cy="4499812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279A247D-1785-A254-D7E5-16BB790F3E5D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B1123F44-7436-A608-B56B-505D540D6158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00DE2BD5-511C-CF16-C2A1-4D631708A46B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41BD1841-3339-9EFF-0BBC-C61FCB449F81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9147DCE-CE98-8C0B-71EB-118A8E2FA4B4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E56643AF-BF1D-D7D7-8BD5-7D1B07EB69D1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04ED526-0116-C755-8B64-C4C88695C41F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7538E940-917A-67D4-2A0D-118E12EBD1A3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4FA841D0-88FB-897D-4D69-09CF532C5279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1C712E01-1412-93CF-36BF-8EF04C61337C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0A0731B4-775D-C9BF-67FC-D74E28706603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3D7D3E61-94DD-11A4-3A00-7E65D0575EBC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347B5ABC-EC05-91E8-99FA-D62CFE537C75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5570CC54-3A76-9C1B-E92F-D1AC38467CF2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6AA60681-C947-8DE9-FC9C-CBC0A6DFE09D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162" name="Arrow: Right 161">
              <a:extLst>
                <a:ext uri="{FF2B5EF4-FFF2-40B4-BE49-F238E27FC236}">
                  <a16:creationId xmlns:a16="http://schemas.microsoft.com/office/drawing/2014/main" id="{84155EE4-77D5-DE2A-B0E2-F0752ADF0499}"/>
                </a:ext>
              </a:extLst>
            </p:cNvPr>
            <p:cNvSpPr/>
            <p:nvPr/>
          </p:nvSpPr>
          <p:spPr>
            <a:xfrm rot="4314483">
              <a:off x="3109283" y="197799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3" name="Arrow: Right 162">
              <a:extLst>
                <a:ext uri="{FF2B5EF4-FFF2-40B4-BE49-F238E27FC236}">
                  <a16:creationId xmlns:a16="http://schemas.microsoft.com/office/drawing/2014/main" id="{9408DBB0-DAD0-5D04-BEF8-F1E63D4CEFF1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4" name="Arrow: Right 163">
              <a:extLst>
                <a:ext uri="{FF2B5EF4-FFF2-40B4-BE49-F238E27FC236}">
                  <a16:creationId xmlns:a16="http://schemas.microsoft.com/office/drawing/2014/main" id="{3FEB44C6-A4FF-C662-5E91-6813089F13D4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5" name="Arrow: Right 164">
              <a:extLst>
                <a:ext uri="{FF2B5EF4-FFF2-40B4-BE49-F238E27FC236}">
                  <a16:creationId xmlns:a16="http://schemas.microsoft.com/office/drawing/2014/main" id="{B46C55F3-10E9-4E7B-E604-DBAB214354A1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6" name="Arrow: Right 165">
              <a:extLst>
                <a:ext uri="{FF2B5EF4-FFF2-40B4-BE49-F238E27FC236}">
                  <a16:creationId xmlns:a16="http://schemas.microsoft.com/office/drawing/2014/main" id="{FC94E52A-2796-F20A-81E1-9CB443401649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7" name="Arrow: Right 166">
              <a:extLst>
                <a:ext uri="{FF2B5EF4-FFF2-40B4-BE49-F238E27FC236}">
                  <a16:creationId xmlns:a16="http://schemas.microsoft.com/office/drawing/2014/main" id="{0F34DD06-B48F-93EB-D2FB-82572F26D74C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4C6B1F0-DE8E-A031-92DA-52843147ECEC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95D90C21-8A19-7E5E-33ED-9FAF9C7CE726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2D4BE056-046E-C9C8-F6FD-EEE780B44374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7F46EA3-D3A9-A775-AAD3-EF2AC8117158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71E5DB7B-44F1-E874-B2A6-74B190000106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9FAAB1BC-966F-2E6C-B50C-26CFD1455CEB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77B510F9-4C72-B9A3-6A18-6D20FF293333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86A8123-8BBB-5D69-4811-0AAFA43EC7FC}"/>
              </a:ext>
            </a:extLst>
          </p:cNvPr>
          <p:cNvGrpSpPr/>
          <p:nvPr/>
        </p:nvGrpSpPr>
        <p:grpSpPr>
          <a:xfrm>
            <a:off x="10396291" y="1484659"/>
            <a:ext cx="1184718" cy="4499812"/>
            <a:chOff x="3185107" y="1489830"/>
            <a:chExt cx="1184718" cy="4499812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EACE062-761F-E58A-BA23-A4FA9173A451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6D809D27-1740-77A3-56C1-B2C983E3E647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23DA41E6-86C8-6F64-7A06-06859F538C23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1BC3435-F43F-5472-59F2-51DC97D61AF7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C2844E47-89F3-53E6-E1C5-248383989DF8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4B588F3D-FD81-91DD-62A1-E4ADBB34A52B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A49085D8-DB07-2846-E5CA-800279AD21B2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80DDAE09-6844-DC47-FD16-7062A83D0FD7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D56507B-F563-5962-727C-E3F9C31BC660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088EBCA4-D85A-1E1B-8406-564AB02EF79A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9689998D-3A68-B27A-587E-A0E25F1074DC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D92B04E8-64AD-1D22-C0BA-7EAEAF67C6D6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66042281-F892-D181-8DF7-0778BAA17A7B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CA3A0F43-1707-BEFA-B217-32001D2394D4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2390756-E6C4-EA46-004A-87A8BF835368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192" name="Arrow: Right 191">
              <a:extLst>
                <a:ext uri="{FF2B5EF4-FFF2-40B4-BE49-F238E27FC236}">
                  <a16:creationId xmlns:a16="http://schemas.microsoft.com/office/drawing/2014/main" id="{F83D1F66-5A9B-257F-9694-17B515B84E32}"/>
                </a:ext>
              </a:extLst>
            </p:cNvPr>
            <p:cNvSpPr/>
            <p:nvPr/>
          </p:nvSpPr>
          <p:spPr>
            <a:xfrm rot="4314483">
              <a:off x="3101162" y="1987558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3" name="Arrow: Right 192">
              <a:extLst>
                <a:ext uri="{FF2B5EF4-FFF2-40B4-BE49-F238E27FC236}">
                  <a16:creationId xmlns:a16="http://schemas.microsoft.com/office/drawing/2014/main" id="{2AE884E8-9CC6-6F8D-2FF9-EAE1D803F670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4" name="Arrow: Right 193">
              <a:extLst>
                <a:ext uri="{FF2B5EF4-FFF2-40B4-BE49-F238E27FC236}">
                  <a16:creationId xmlns:a16="http://schemas.microsoft.com/office/drawing/2014/main" id="{FC5DD08A-8F9F-1437-7F1B-F83703AD3817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5" name="Arrow: Right 194">
              <a:extLst>
                <a:ext uri="{FF2B5EF4-FFF2-40B4-BE49-F238E27FC236}">
                  <a16:creationId xmlns:a16="http://schemas.microsoft.com/office/drawing/2014/main" id="{6A72DE46-A050-C4FC-1D8F-8BBCAC77977D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6" name="Arrow: Right 195">
              <a:extLst>
                <a:ext uri="{FF2B5EF4-FFF2-40B4-BE49-F238E27FC236}">
                  <a16:creationId xmlns:a16="http://schemas.microsoft.com/office/drawing/2014/main" id="{458BE24C-754E-BC40-E381-15EBE02068B8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7" name="Arrow: Right 196">
              <a:extLst>
                <a:ext uri="{FF2B5EF4-FFF2-40B4-BE49-F238E27FC236}">
                  <a16:creationId xmlns:a16="http://schemas.microsoft.com/office/drawing/2014/main" id="{AF6C1B1A-553C-EE29-01A7-B7F65B1BE7AC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4D58C938-11CD-55FE-4C46-003417DF93E2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8CA4D9BE-407F-32BC-D75D-19729E933CA0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95842E5B-4225-5307-DBB5-859C215B2BF2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11C85C82-9E2D-D569-951F-3E53A14BD963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4BCFFDC6-5DFF-C844-8B00-61A274DD1EA0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383E831C-A907-D304-FDE3-2A889C69ED3D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3399567D-81EA-3A96-B4E6-04DFE2E03448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5" name="Rectangle 204">
            <a:extLst>
              <a:ext uri="{FF2B5EF4-FFF2-40B4-BE49-F238E27FC236}">
                <a16:creationId xmlns:a16="http://schemas.microsoft.com/office/drawing/2014/main" id="{B4A3E0AD-6DAA-C415-1639-583A360A268B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Year course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No Mobility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675FE0FE-13BB-F23A-9A00-6CDBA60E4061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 and Remote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24041A75-D028-2A54-C844-713B333A36B0}"/>
              </a:ext>
            </a:extLst>
          </p:cNvPr>
          <p:cNvGrpSpPr/>
          <p:nvPr/>
        </p:nvGrpSpPr>
        <p:grpSpPr>
          <a:xfrm>
            <a:off x="3086360" y="1325075"/>
            <a:ext cx="411619" cy="792284"/>
            <a:chOff x="3110213" y="3730507"/>
            <a:chExt cx="411619" cy="792284"/>
          </a:xfrm>
        </p:grpSpPr>
        <p:pic>
          <p:nvPicPr>
            <p:cNvPr id="208" name="Picture 2" descr="The Definition Of Combination Learning">
              <a:extLst>
                <a:ext uri="{FF2B5EF4-FFF2-40B4-BE49-F238E27FC236}">
                  <a16:creationId xmlns:a16="http://schemas.microsoft.com/office/drawing/2014/main" id="{1C39E5BB-D483-8830-419C-39945F81254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9" name="Picture 2" descr="The Definition Of Combination Learning">
              <a:extLst>
                <a:ext uri="{FF2B5EF4-FFF2-40B4-BE49-F238E27FC236}">
                  <a16:creationId xmlns:a16="http://schemas.microsoft.com/office/drawing/2014/main" id="{BFCA24A7-4831-014D-7A4E-09D72ACF2CB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5DD83563-47B2-6C40-7554-F53B8945CC80}"/>
              </a:ext>
            </a:extLst>
          </p:cNvPr>
          <p:cNvGrpSpPr/>
          <p:nvPr/>
        </p:nvGrpSpPr>
        <p:grpSpPr>
          <a:xfrm>
            <a:off x="4552225" y="1311154"/>
            <a:ext cx="411619" cy="792284"/>
            <a:chOff x="3110213" y="3730507"/>
            <a:chExt cx="411619" cy="792284"/>
          </a:xfrm>
        </p:grpSpPr>
        <p:pic>
          <p:nvPicPr>
            <p:cNvPr id="211" name="Picture 2" descr="The Definition Of Combination Learning">
              <a:extLst>
                <a:ext uri="{FF2B5EF4-FFF2-40B4-BE49-F238E27FC236}">
                  <a16:creationId xmlns:a16="http://schemas.microsoft.com/office/drawing/2014/main" id="{831550A8-8AA6-AFF3-CEB8-0ED02664A6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2" name="Picture 2" descr="The Definition Of Combination Learning">
              <a:extLst>
                <a:ext uri="{FF2B5EF4-FFF2-40B4-BE49-F238E27FC236}">
                  <a16:creationId xmlns:a16="http://schemas.microsoft.com/office/drawing/2014/main" id="{125F0244-7373-6A0B-AFA2-1C48EE332F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C397C0C-4330-1A76-12D9-F2FAF46DC37C}"/>
              </a:ext>
            </a:extLst>
          </p:cNvPr>
          <p:cNvGrpSpPr/>
          <p:nvPr/>
        </p:nvGrpSpPr>
        <p:grpSpPr>
          <a:xfrm>
            <a:off x="6011109" y="1306374"/>
            <a:ext cx="411619" cy="792284"/>
            <a:chOff x="3110213" y="3730507"/>
            <a:chExt cx="411619" cy="792284"/>
          </a:xfrm>
        </p:grpSpPr>
        <p:pic>
          <p:nvPicPr>
            <p:cNvPr id="214" name="Picture 2" descr="The Definition Of Combination Learning">
              <a:extLst>
                <a:ext uri="{FF2B5EF4-FFF2-40B4-BE49-F238E27FC236}">
                  <a16:creationId xmlns:a16="http://schemas.microsoft.com/office/drawing/2014/main" id="{4FA56DF2-DB66-6C56-0E79-EA3DDB1ACA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" name="Picture 2" descr="The Definition Of Combination Learning">
              <a:extLst>
                <a:ext uri="{FF2B5EF4-FFF2-40B4-BE49-F238E27FC236}">
                  <a16:creationId xmlns:a16="http://schemas.microsoft.com/office/drawing/2014/main" id="{D4295F0A-9B37-D2DF-86B4-9F63674535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CF775C16-7D9A-C99C-6122-F25CDB82F5AE}"/>
              </a:ext>
            </a:extLst>
          </p:cNvPr>
          <p:cNvGrpSpPr/>
          <p:nvPr/>
        </p:nvGrpSpPr>
        <p:grpSpPr>
          <a:xfrm>
            <a:off x="7456896" y="1318278"/>
            <a:ext cx="411619" cy="792284"/>
            <a:chOff x="3110213" y="3730507"/>
            <a:chExt cx="411619" cy="792284"/>
          </a:xfrm>
        </p:grpSpPr>
        <p:pic>
          <p:nvPicPr>
            <p:cNvPr id="217" name="Picture 2" descr="The Definition Of Combination Learning">
              <a:extLst>
                <a:ext uri="{FF2B5EF4-FFF2-40B4-BE49-F238E27FC236}">
                  <a16:creationId xmlns:a16="http://schemas.microsoft.com/office/drawing/2014/main" id="{1963A4C3-1649-E1B5-B556-1B16921284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8" name="Picture 2" descr="The Definition Of Combination Learning">
              <a:extLst>
                <a:ext uri="{FF2B5EF4-FFF2-40B4-BE49-F238E27FC236}">
                  <a16:creationId xmlns:a16="http://schemas.microsoft.com/office/drawing/2014/main" id="{333F25B9-F0C6-06CF-FF90-A5492CB1B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9" name="Group 218">
            <a:extLst>
              <a:ext uri="{FF2B5EF4-FFF2-40B4-BE49-F238E27FC236}">
                <a16:creationId xmlns:a16="http://schemas.microsoft.com/office/drawing/2014/main" id="{F3118F87-406B-1DE2-5E37-961EADEFCA30}"/>
              </a:ext>
            </a:extLst>
          </p:cNvPr>
          <p:cNvGrpSpPr/>
          <p:nvPr/>
        </p:nvGrpSpPr>
        <p:grpSpPr>
          <a:xfrm>
            <a:off x="8881519" y="1337153"/>
            <a:ext cx="411619" cy="792284"/>
            <a:chOff x="3110213" y="3730507"/>
            <a:chExt cx="411619" cy="792284"/>
          </a:xfrm>
        </p:grpSpPr>
        <p:pic>
          <p:nvPicPr>
            <p:cNvPr id="220" name="Picture 2" descr="The Definition Of Combination Learning">
              <a:extLst>
                <a:ext uri="{FF2B5EF4-FFF2-40B4-BE49-F238E27FC236}">
                  <a16:creationId xmlns:a16="http://schemas.microsoft.com/office/drawing/2014/main" id="{D87642E2-62CC-F290-230F-179F7AB4355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1" name="Picture 2" descr="The Definition Of Combination Learning">
              <a:extLst>
                <a:ext uri="{FF2B5EF4-FFF2-40B4-BE49-F238E27FC236}">
                  <a16:creationId xmlns:a16="http://schemas.microsoft.com/office/drawing/2014/main" id="{296BDBD1-0DAD-8807-43A9-AA85954DF1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BDC94F84-E8EC-C824-BE5D-ED12CC9DE2CF}"/>
              </a:ext>
            </a:extLst>
          </p:cNvPr>
          <p:cNvGrpSpPr/>
          <p:nvPr/>
        </p:nvGrpSpPr>
        <p:grpSpPr>
          <a:xfrm>
            <a:off x="10315530" y="1322195"/>
            <a:ext cx="411619" cy="792284"/>
            <a:chOff x="3110213" y="3730507"/>
            <a:chExt cx="411619" cy="792284"/>
          </a:xfrm>
        </p:grpSpPr>
        <p:pic>
          <p:nvPicPr>
            <p:cNvPr id="223" name="Picture 2" descr="The Definition Of Combination Learning">
              <a:extLst>
                <a:ext uri="{FF2B5EF4-FFF2-40B4-BE49-F238E27FC236}">
                  <a16:creationId xmlns:a16="http://schemas.microsoft.com/office/drawing/2014/main" id="{3207EA62-2740-FEAC-1A5B-A763837444A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4" name="Picture 2" descr="The Definition Of Combination Learning">
              <a:extLst>
                <a:ext uri="{FF2B5EF4-FFF2-40B4-BE49-F238E27FC236}">
                  <a16:creationId xmlns:a16="http://schemas.microsoft.com/office/drawing/2014/main" id="{60885402-BAC4-A379-B795-95B2499DA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5" name="Rectangle 224">
            <a:extLst>
              <a:ext uri="{FF2B5EF4-FFF2-40B4-BE49-F238E27FC236}">
                <a16:creationId xmlns:a16="http://schemas.microsoft.com/office/drawing/2014/main" id="{FD09DD39-C672-364F-F204-CE38C5B8C57A}"/>
              </a:ext>
            </a:extLst>
          </p:cNvPr>
          <p:cNvSpPr/>
          <p:nvPr/>
        </p:nvSpPr>
        <p:spPr>
          <a:xfrm>
            <a:off x="3075050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84C97540-3851-D0E9-FA52-CB476B97240E}"/>
              </a:ext>
            </a:extLst>
          </p:cNvPr>
          <p:cNvSpPr/>
          <p:nvPr/>
        </p:nvSpPr>
        <p:spPr>
          <a:xfrm>
            <a:off x="10286119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158C026A-4425-8046-9CCA-0E76F437A4A9}"/>
              </a:ext>
            </a:extLst>
          </p:cNvPr>
          <p:cNvSpPr/>
          <p:nvPr/>
        </p:nvSpPr>
        <p:spPr>
          <a:xfrm>
            <a:off x="4517264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8" name="Rectangle 227">
            <a:extLst>
              <a:ext uri="{FF2B5EF4-FFF2-40B4-BE49-F238E27FC236}">
                <a16:creationId xmlns:a16="http://schemas.microsoft.com/office/drawing/2014/main" id="{55BE85DE-FA05-DAA6-361F-7A507759C549}"/>
              </a:ext>
            </a:extLst>
          </p:cNvPr>
          <p:cNvSpPr/>
          <p:nvPr/>
        </p:nvSpPr>
        <p:spPr>
          <a:xfrm>
            <a:off x="5959478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58D515B5-3C69-F5DF-D310-687A73D9D8DB}"/>
              </a:ext>
            </a:extLst>
          </p:cNvPr>
          <p:cNvSpPr/>
          <p:nvPr/>
        </p:nvSpPr>
        <p:spPr>
          <a:xfrm>
            <a:off x="7401692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ADFB204B-24F4-1850-415D-A321F50B6AE8}"/>
              </a:ext>
            </a:extLst>
          </p:cNvPr>
          <p:cNvSpPr/>
          <p:nvPr/>
        </p:nvSpPr>
        <p:spPr>
          <a:xfrm>
            <a:off x="8843906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31" name="Diagram 230">
            <a:extLst>
              <a:ext uri="{FF2B5EF4-FFF2-40B4-BE49-F238E27FC236}">
                <a16:creationId xmlns:a16="http://schemas.microsoft.com/office/drawing/2014/main" id="{E09ACD86-B0D5-4217-4FEA-9F02CA5E17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871990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32" name="Rectangle 231">
            <a:extLst>
              <a:ext uri="{FF2B5EF4-FFF2-40B4-BE49-F238E27FC236}">
                <a16:creationId xmlns:a16="http://schemas.microsoft.com/office/drawing/2014/main" id="{771711C2-F1C7-4434-1C74-34A266EB10F3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14806059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559096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1c – 6 Modules In students Home location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40FC5C6-8BE7-9275-1126-14DB44193E60}"/>
              </a:ext>
            </a:extLst>
          </p:cNvPr>
          <p:cNvGrpSpPr/>
          <p:nvPr/>
        </p:nvGrpSpPr>
        <p:grpSpPr>
          <a:xfrm>
            <a:off x="3127584" y="1397450"/>
            <a:ext cx="1242241" cy="4587021"/>
            <a:chOff x="3127584" y="1402621"/>
            <a:chExt cx="1242241" cy="458702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A7B126D-E5FF-64DD-AE56-A4E32333D147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7" name="Picture 2" descr="The Definition Of Combination Learning">
              <a:extLst>
                <a:ext uri="{FF2B5EF4-FFF2-40B4-BE49-F238E27FC236}">
                  <a16:creationId xmlns:a16="http://schemas.microsoft.com/office/drawing/2014/main" id="{566F8096-0537-62B7-37D8-AB6E14CB8B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2C2E10-662B-4A9F-F229-609E5BB15097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8606D34-4FE3-C49F-766E-F17F1B4BA065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E9D5FEA-0D6F-F0DA-9E89-9A36C5E3113F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F8027103-E8DB-5A9C-D217-441761A96755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1C63C3-C925-E810-CB57-0406E3CFFEE3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9507E2AF-037A-0CFA-EF68-259BEE48D13C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0E8F090A-025E-7AA3-4CA1-23994BE54EB3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EC19047-77B6-5E69-C4D7-A15A399443BD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88F9ED63-FAD9-2D6E-3268-B80E57810298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C376C628-3BB4-2672-0748-AB826E43883A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088A2128-51CB-0A8A-76F6-68664771B509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A98C29A7-8B88-42C3-6791-D298355CC989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9D9FAA8-EF43-FEA6-DA4D-6A2E3D07E87B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4C1E485-7C9C-71DE-AD44-039BC9846551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3" name="Arrow: Right 2">
              <a:extLst>
                <a:ext uri="{FF2B5EF4-FFF2-40B4-BE49-F238E27FC236}">
                  <a16:creationId xmlns:a16="http://schemas.microsoft.com/office/drawing/2014/main" id="{387FBFA1-0E22-E1B1-2A96-350931CEE4D1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Arrow: Right 42">
              <a:extLst>
                <a:ext uri="{FF2B5EF4-FFF2-40B4-BE49-F238E27FC236}">
                  <a16:creationId xmlns:a16="http://schemas.microsoft.com/office/drawing/2014/main" id="{D09227DA-0F76-AA23-CB3B-257FBC828A51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Arrow: Right 43">
              <a:extLst>
                <a:ext uri="{FF2B5EF4-FFF2-40B4-BE49-F238E27FC236}">
                  <a16:creationId xmlns:a16="http://schemas.microsoft.com/office/drawing/2014/main" id="{548DCE04-DDBA-0B5F-F06A-A24C0A424E89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Arrow: Right 44">
              <a:extLst>
                <a:ext uri="{FF2B5EF4-FFF2-40B4-BE49-F238E27FC236}">
                  <a16:creationId xmlns:a16="http://schemas.microsoft.com/office/drawing/2014/main" id="{20EF6D0D-28D7-6EFE-20D1-D3E1E443A61C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5FF22139-558C-1E9B-F8D8-B55701B55B85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Arrow: Right 46">
              <a:extLst>
                <a:ext uri="{FF2B5EF4-FFF2-40B4-BE49-F238E27FC236}">
                  <a16:creationId xmlns:a16="http://schemas.microsoft.com/office/drawing/2014/main" id="{C191A48E-DF2F-A363-26FD-24C3271AD9B8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7CE0C34-B496-5F8B-BEFB-2D9DEE7400A4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0CBBC244-9B02-8B39-2F56-902DFDEA928C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1105BF5-DEBB-B372-6C67-6D18B85CD829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707D0356-F65D-7DFA-7AEE-C6D42275F759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EA1A4A39-90D1-F769-0EFA-83C5449407AA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B899816-8E36-B55E-9D46-B6381A58522B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1F61699F-F119-6A59-8C23-69C948EE9FAA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05" name="Rectangle 204">
            <a:extLst>
              <a:ext uri="{FF2B5EF4-FFF2-40B4-BE49-F238E27FC236}">
                <a16:creationId xmlns:a16="http://schemas.microsoft.com/office/drawing/2014/main" id="{B4A3E0AD-6DAA-C415-1639-583A360A268B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6 Week Course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No Mobility</a:t>
            </a: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675FE0FE-13BB-F23A-9A00-6CDBA60E4061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</a:t>
            </a:r>
          </a:p>
        </p:txBody>
      </p: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907EAB56-13AF-A4EF-51C8-6061C0A11FC5}"/>
              </a:ext>
            </a:extLst>
          </p:cNvPr>
          <p:cNvGrpSpPr/>
          <p:nvPr/>
        </p:nvGrpSpPr>
        <p:grpSpPr>
          <a:xfrm>
            <a:off x="4614163" y="1397450"/>
            <a:ext cx="1242241" cy="4587021"/>
            <a:chOff x="3127584" y="1402621"/>
            <a:chExt cx="1242241" cy="4587021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804A142B-81DD-2AE6-59AE-045E12B2C640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9" name="Picture 2" descr="The Definition Of Combination Learning">
              <a:extLst>
                <a:ext uri="{FF2B5EF4-FFF2-40B4-BE49-F238E27FC236}">
                  <a16:creationId xmlns:a16="http://schemas.microsoft.com/office/drawing/2014/main" id="{E48BCEDB-1123-07BC-DB9D-DDACE7793B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6DBE5EC-9713-BC48-B192-00FB5536D660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1C224FC6-C2AB-A57A-45A6-0C8A170127A6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9CB49B6C-BECF-B200-F730-A0759443B1EB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AA9572AC-ABE2-9C55-2A84-88487C51965E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CE64997F-9DB4-7FD2-20D8-1963D8907295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AC9007B5-C441-CF0A-4306-D88B81E33362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24A79C49-3C7D-D5BD-4EF6-BFCE3CFD60AD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B270583C-F5E4-7367-75C5-348F3116EC1C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38F17E8E-2DE7-2CB3-852F-29E273B19D57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865ED542-80E7-A239-6CF3-9655F45CA772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E4977274-1068-0CBB-E2C3-7E3B968A1854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B3E59A15-E644-276C-C6D8-361BEACD6F82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14C07B72-D806-8EF4-DD5B-1A526BD79FA5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A1A8477C-335F-A814-764F-3A6EF8C648F8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224" name="Arrow: Right 223">
              <a:extLst>
                <a:ext uri="{FF2B5EF4-FFF2-40B4-BE49-F238E27FC236}">
                  <a16:creationId xmlns:a16="http://schemas.microsoft.com/office/drawing/2014/main" id="{1F4C01C5-CAAA-E05B-3DDE-F4DEB9132B00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5" name="Arrow: Right 224">
              <a:extLst>
                <a:ext uri="{FF2B5EF4-FFF2-40B4-BE49-F238E27FC236}">
                  <a16:creationId xmlns:a16="http://schemas.microsoft.com/office/drawing/2014/main" id="{FA46A4D7-BF87-3763-144E-AC764CB02F9E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6" name="Arrow: Right 225">
              <a:extLst>
                <a:ext uri="{FF2B5EF4-FFF2-40B4-BE49-F238E27FC236}">
                  <a16:creationId xmlns:a16="http://schemas.microsoft.com/office/drawing/2014/main" id="{024A0D56-9485-DF7F-66F6-0E06AADFBD2C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7" name="Arrow: Right 226">
              <a:extLst>
                <a:ext uri="{FF2B5EF4-FFF2-40B4-BE49-F238E27FC236}">
                  <a16:creationId xmlns:a16="http://schemas.microsoft.com/office/drawing/2014/main" id="{E6979971-35CF-05DD-3CF9-15C67D6025EB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8" name="Arrow: Right 227">
              <a:extLst>
                <a:ext uri="{FF2B5EF4-FFF2-40B4-BE49-F238E27FC236}">
                  <a16:creationId xmlns:a16="http://schemas.microsoft.com/office/drawing/2014/main" id="{987868F5-3D81-15E1-4AF7-5A97CD62CA9D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9" name="Arrow: Right 228">
              <a:extLst>
                <a:ext uri="{FF2B5EF4-FFF2-40B4-BE49-F238E27FC236}">
                  <a16:creationId xmlns:a16="http://schemas.microsoft.com/office/drawing/2014/main" id="{522F17EF-CBCD-F17D-56A1-447AEB201C99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C3E6572F-26E7-6801-100B-8A69E9B5CF81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CC8C34CC-5769-B1B8-727D-20786C1C24BD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60FCC5B1-330E-4699-50FA-CF219681733A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58B15CED-B8ED-385F-4D30-12ADCE51FDD7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11C8AFC9-B800-1E39-C669-0C4D20228078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E9822C81-1D12-BB6C-2212-4E87D52CA0E9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FC01775C-B608-64E6-6D6A-3DD4E379264D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37" name="Group 236">
            <a:extLst>
              <a:ext uri="{FF2B5EF4-FFF2-40B4-BE49-F238E27FC236}">
                <a16:creationId xmlns:a16="http://schemas.microsoft.com/office/drawing/2014/main" id="{B68EB7D8-6EFD-F1CF-EADF-AEAC50349B96}"/>
              </a:ext>
            </a:extLst>
          </p:cNvPr>
          <p:cNvGrpSpPr/>
          <p:nvPr/>
        </p:nvGrpSpPr>
        <p:grpSpPr>
          <a:xfrm>
            <a:off x="6100742" y="1397450"/>
            <a:ext cx="1242241" cy="4587021"/>
            <a:chOff x="3127584" y="1402621"/>
            <a:chExt cx="1242241" cy="4587021"/>
          </a:xfrm>
        </p:grpSpPr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025151D6-E210-2C91-93B4-A7C2325E0EF6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9" name="Picture 2" descr="The Definition Of Combination Learning">
              <a:extLst>
                <a:ext uri="{FF2B5EF4-FFF2-40B4-BE49-F238E27FC236}">
                  <a16:creationId xmlns:a16="http://schemas.microsoft.com/office/drawing/2014/main" id="{857DFA00-AF2A-2F16-813E-4BB72088B6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7FB5FA96-B540-DC8D-1E43-3095AE98F6EA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A1480F62-0933-70F2-ED01-B5DBC35EB045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AD2D0A3C-0BC2-98C0-E441-3059503DEB09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7CCE5DA4-BBBA-7886-9DDF-A5E107F79894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2D86DB04-6F2F-0C40-1806-2E3005524697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2D51B9DB-8BE6-F99E-766A-1CF15079250A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C04A1E07-1F87-125D-B459-3CCC2ED71B66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DFF7DF66-52D4-87A4-2B93-C32396D4955C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4BD8E9FB-FBD8-57C6-112C-5B020EEEB1EA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87207BBA-C37E-6EBD-A7E9-B06516357E28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11D6C36B-AA60-E52E-A453-AB4F9A26772F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B71CB701-495B-1F3D-71D6-2D2DFD6F0BC9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409F0E0C-2A5C-BCBE-FD14-C22A32B60682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290FCB4E-4BD3-C41A-416F-CEB00F9FD331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254" name="Arrow: Right 253">
              <a:extLst>
                <a:ext uri="{FF2B5EF4-FFF2-40B4-BE49-F238E27FC236}">
                  <a16:creationId xmlns:a16="http://schemas.microsoft.com/office/drawing/2014/main" id="{FFD31B2B-1BD1-B90D-17EA-7E38B992BCFE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5" name="Arrow: Right 254">
              <a:extLst>
                <a:ext uri="{FF2B5EF4-FFF2-40B4-BE49-F238E27FC236}">
                  <a16:creationId xmlns:a16="http://schemas.microsoft.com/office/drawing/2014/main" id="{19D42151-4622-6418-A562-BD8C8E998863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6" name="Arrow: Right 255">
              <a:extLst>
                <a:ext uri="{FF2B5EF4-FFF2-40B4-BE49-F238E27FC236}">
                  <a16:creationId xmlns:a16="http://schemas.microsoft.com/office/drawing/2014/main" id="{75BF29BE-8703-F836-0546-B73368A1D527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Arrow: Right 256">
              <a:extLst>
                <a:ext uri="{FF2B5EF4-FFF2-40B4-BE49-F238E27FC236}">
                  <a16:creationId xmlns:a16="http://schemas.microsoft.com/office/drawing/2014/main" id="{E0430A45-A6D4-53D2-5EFD-F0BDBB6E22BC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Arrow: Right 257">
              <a:extLst>
                <a:ext uri="{FF2B5EF4-FFF2-40B4-BE49-F238E27FC236}">
                  <a16:creationId xmlns:a16="http://schemas.microsoft.com/office/drawing/2014/main" id="{6A8F4D74-82D9-F1FE-7441-D582D9536143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9" name="Arrow: Right 258">
              <a:extLst>
                <a:ext uri="{FF2B5EF4-FFF2-40B4-BE49-F238E27FC236}">
                  <a16:creationId xmlns:a16="http://schemas.microsoft.com/office/drawing/2014/main" id="{C8A99E48-91FD-44E9-2C2F-647956723744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577E0D86-B6F7-31D9-1C08-27D03EEC5E81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05601ED6-EE7C-14C0-EA78-5DBA9005D551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C181A7E0-AFD3-A045-9CC8-CB8978C0856B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97F9FC4D-D3E6-A2DD-2106-3E193678F69D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9FFEF2B9-CDE1-1683-6F4D-3BC2508E073F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D6EFB2FF-31D3-51CD-47C3-959E1A5FE278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C95781F1-B4B4-5BDE-7FFB-15BDCDDEF511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AA2DECDC-5516-E8CC-FADF-55CC35A5BA3A}"/>
              </a:ext>
            </a:extLst>
          </p:cNvPr>
          <p:cNvGrpSpPr/>
          <p:nvPr/>
        </p:nvGrpSpPr>
        <p:grpSpPr>
          <a:xfrm>
            <a:off x="7587321" y="1397450"/>
            <a:ext cx="1242241" cy="4587021"/>
            <a:chOff x="3127584" y="1402621"/>
            <a:chExt cx="1242241" cy="4587021"/>
          </a:xfrm>
        </p:grpSpPr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FF95FE0C-C93F-D6EB-F205-AE7FEF2DB6FE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9" name="Picture 2" descr="The Definition Of Combination Learning">
              <a:extLst>
                <a:ext uri="{FF2B5EF4-FFF2-40B4-BE49-F238E27FC236}">
                  <a16:creationId xmlns:a16="http://schemas.microsoft.com/office/drawing/2014/main" id="{5823A712-971D-C4A6-373E-2C7C792149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833F9E09-59AF-135C-EE59-DE31DFD169B5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3910FE5B-DCD8-5AB0-4C5A-7E98DE731619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9DE43B9A-A2E0-C642-BFC2-08DEE2331C67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1268B1C3-ECE3-5754-AFD8-6C3E47DB068F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BFC90EC7-AB7D-7635-EB78-A78E8ED9E9AB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091AAF72-5043-7833-C9A6-A6C28F009E43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9BADB5AE-8EC4-419F-999C-02FA56C71F49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C2453E7B-FBA3-FDAF-0372-B1A31AC42B71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249CA633-6897-5CE3-A404-EFA1AD51311F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6474924-0015-1DD7-E283-0C0E76E319C2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13A81156-EC79-E131-0E92-B35242AFFE84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050F3D80-45D7-8636-69BF-649B6933755E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D2A4F15A-9C5A-4A35-D650-2EC0A6889A35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B1B6ACFB-8F42-530B-FA93-6532CE9E6AEB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284" name="Arrow: Right 283">
              <a:extLst>
                <a:ext uri="{FF2B5EF4-FFF2-40B4-BE49-F238E27FC236}">
                  <a16:creationId xmlns:a16="http://schemas.microsoft.com/office/drawing/2014/main" id="{03C4D296-8CCC-74CF-50A0-ABCAC2B7CE63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5" name="Arrow: Right 284">
              <a:extLst>
                <a:ext uri="{FF2B5EF4-FFF2-40B4-BE49-F238E27FC236}">
                  <a16:creationId xmlns:a16="http://schemas.microsoft.com/office/drawing/2014/main" id="{5C98CB5D-4D2C-1A6C-0F49-AEF79E175AA7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6" name="Arrow: Right 285">
              <a:extLst>
                <a:ext uri="{FF2B5EF4-FFF2-40B4-BE49-F238E27FC236}">
                  <a16:creationId xmlns:a16="http://schemas.microsoft.com/office/drawing/2014/main" id="{72FE26EC-AAF1-192C-E329-AA9BB29E77DA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7" name="Arrow: Right 286">
              <a:extLst>
                <a:ext uri="{FF2B5EF4-FFF2-40B4-BE49-F238E27FC236}">
                  <a16:creationId xmlns:a16="http://schemas.microsoft.com/office/drawing/2014/main" id="{47494A92-F99E-2B34-9F69-C50AE7D4CABF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8" name="Arrow: Right 287">
              <a:extLst>
                <a:ext uri="{FF2B5EF4-FFF2-40B4-BE49-F238E27FC236}">
                  <a16:creationId xmlns:a16="http://schemas.microsoft.com/office/drawing/2014/main" id="{C3CF7B63-6690-6A7F-78C0-5CB3E365A485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9" name="Arrow: Right 288">
              <a:extLst>
                <a:ext uri="{FF2B5EF4-FFF2-40B4-BE49-F238E27FC236}">
                  <a16:creationId xmlns:a16="http://schemas.microsoft.com/office/drawing/2014/main" id="{7D990EFF-2F11-D779-0D7F-7C7336F2B188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39B4A6C5-4AFB-3C85-4001-8DCAD3AA36AB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2B912825-A8E5-5313-AF02-51777F798B2F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832CA8BD-8916-EBCB-D14F-9D0AA2F423D0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1DC7FB00-FB5B-4522-FB69-4F77EA46C007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E39D1705-F531-49E2-698C-F9A3FE621978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3C18F6D1-2AB4-268B-BCB5-E5D3E7200EDF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B2D38BF5-9F85-34CC-A719-5FC1D747565B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A0C62383-B76F-82DE-B596-4EA8CB7ADE18}"/>
              </a:ext>
            </a:extLst>
          </p:cNvPr>
          <p:cNvGrpSpPr/>
          <p:nvPr/>
        </p:nvGrpSpPr>
        <p:grpSpPr>
          <a:xfrm>
            <a:off x="9073900" y="1397450"/>
            <a:ext cx="1242241" cy="4587021"/>
            <a:chOff x="3127584" y="1402621"/>
            <a:chExt cx="1242241" cy="4587021"/>
          </a:xfrm>
        </p:grpSpPr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FE5F4F11-DE7F-8686-4B3D-C97A729B695F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99" name="Picture 2" descr="The Definition Of Combination Learning">
              <a:extLst>
                <a:ext uri="{FF2B5EF4-FFF2-40B4-BE49-F238E27FC236}">
                  <a16:creationId xmlns:a16="http://schemas.microsoft.com/office/drawing/2014/main" id="{CEB8FD6E-B7E1-B02A-F224-4E00355096F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D484A84D-F2FA-0CEE-E7AA-10DA99BCE8AA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BC1BE0F-C0F8-617A-AF83-5D7D2D6767DD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90ED3C4A-C4F2-80EC-4407-08230634D437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02D46EBB-E19A-57BC-46B2-3D31A9932B32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FE6F56A-59AB-441F-509C-9876C8BC79AB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6FE0191D-7BF0-7DA9-8B31-5CFFAF47AB57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F8053B2C-DF02-E3F5-24A4-818524551DCE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07" name="Rectangle 306">
              <a:extLst>
                <a:ext uri="{FF2B5EF4-FFF2-40B4-BE49-F238E27FC236}">
                  <a16:creationId xmlns:a16="http://schemas.microsoft.com/office/drawing/2014/main" id="{DB9EFBAD-927D-5C78-4A4F-F34FB2DA1788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6EC9790A-F642-3114-4001-2AA2FE5502F6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4DE1D388-22EA-2BE8-6425-7C5B427A013E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0FACED36-9ED3-30C0-3868-547363AB6C60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955975C6-8712-D0E9-F8EB-6BC1FA5512C9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F4CDF930-F602-7B3C-2260-1F94E367C87D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21EC0161-603B-B67D-C141-C852A44A4851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314" name="Arrow: Right 313">
              <a:extLst>
                <a:ext uri="{FF2B5EF4-FFF2-40B4-BE49-F238E27FC236}">
                  <a16:creationId xmlns:a16="http://schemas.microsoft.com/office/drawing/2014/main" id="{9AB07052-6ACA-411B-7AFE-73B483BE62AA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5" name="Arrow: Right 314">
              <a:extLst>
                <a:ext uri="{FF2B5EF4-FFF2-40B4-BE49-F238E27FC236}">
                  <a16:creationId xmlns:a16="http://schemas.microsoft.com/office/drawing/2014/main" id="{459C64B2-30CC-025C-BBBE-9B38D885CFF8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6" name="Arrow: Right 315">
              <a:extLst>
                <a:ext uri="{FF2B5EF4-FFF2-40B4-BE49-F238E27FC236}">
                  <a16:creationId xmlns:a16="http://schemas.microsoft.com/office/drawing/2014/main" id="{0F4262F5-3AA2-1B76-732C-1A380E8D07EF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7" name="Arrow: Right 316">
              <a:extLst>
                <a:ext uri="{FF2B5EF4-FFF2-40B4-BE49-F238E27FC236}">
                  <a16:creationId xmlns:a16="http://schemas.microsoft.com/office/drawing/2014/main" id="{DF89D34E-6537-780C-ED93-3E91BF9190E0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8" name="Arrow: Right 317">
              <a:extLst>
                <a:ext uri="{FF2B5EF4-FFF2-40B4-BE49-F238E27FC236}">
                  <a16:creationId xmlns:a16="http://schemas.microsoft.com/office/drawing/2014/main" id="{CA28182C-8FBC-8B81-9749-DC14397FFD3D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9" name="Arrow: Right 318">
              <a:extLst>
                <a:ext uri="{FF2B5EF4-FFF2-40B4-BE49-F238E27FC236}">
                  <a16:creationId xmlns:a16="http://schemas.microsoft.com/office/drawing/2014/main" id="{ADFCE8E1-2DFE-DDD2-9253-80172CF125FE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C4EF28CA-DA9A-5930-E6CE-9CB826596250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38CA3427-F33F-A36A-0692-61F1F8E7824F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B1F53B0F-FAE6-3486-4E06-18383EAA3C6F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2299F267-BE37-06E1-0259-B288C36F6F18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F3C13FE8-B920-044A-CD3F-069B34FD7DA1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A09D4620-0EE6-65A5-5E63-EED9E3A78CBF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B31FC398-8C12-AB14-E2DF-7AD7B043377D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27" name="Group 326">
            <a:extLst>
              <a:ext uri="{FF2B5EF4-FFF2-40B4-BE49-F238E27FC236}">
                <a16:creationId xmlns:a16="http://schemas.microsoft.com/office/drawing/2014/main" id="{0F44143D-3C3A-9C67-03A0-656D31C7BBE1}"/>
              </a:ext>
            </a:extLst>
          </p:cNvPr>
          <p:cNvGrpSpPr/>
          <p:nvPr/>
        </p:nvGrpSpPr>
        <p:grpSpPr>
          <a:xfrm>
            <a:off x="10560477" y="1397450"/>
            <a:ext cx="1242241" cy="4587021"/>
            <a:chOff x="3127584" y="1402621"/>
            <a:chExt cx="1242241" cy="4587021"/>
          </a:xfrm>
        </p:grpSpPr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CE1252F3-724E-25F1-0FBA-ACC7F1196C19}"/>
                </a:ext>
              </a:extLst>
            </p:cNvPr>
            <p:cNvSpPr/>
            <p:nvPr/>
          </p:nvSpPr>
          <p:spPr>
            <a:xfrm>
              <a:off x="3185107" y="1489830"/>
              <a:ext cx="1179076" cy="462014"/>
            </a:xfrm>
            <a:prstGeom prst="rect">
              <a:avLst/>
            </a:prstGeom>
            <a:solidFill>
              <a:srgbClr val="3FC49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29" name="Picture 2" descr="The Definition Of Combination Learning">
              <a:extLst>
                <a:ext uri="{FF2B5EF4-FFF2-40B4-BE49-F238E27FC236}">
                  <a16:creationId xmlns:a16="http://schemas.microsoft.com/office/drawing/2014/main" id="{85C6CA9C-79A0-8B36-3676-438A625A1FA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27584" y="1402621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5880CE1C-A1BC-5D90-2E57-C4B241EC4E26}"/>
                </a:ext>
              </a:extLst>
            </p:cNvPr>
            <p:cNvSpPr/>
            <p:nvPr/>
          </p:nvSpPr>
          <p:spPr>
            <a:xfrm>
              <a:off x="3185107" y="2066370"/>
              <a:ext cx="1179076" cy="462014"/>
            </a:xfrm>
            <a:prstGeom prst="rect">
              <a:avLst/>
            </a:prstGeom>
            <a:solidFill>
              <a:srgbClr val="4A4AA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D9DFF992-8C3B-C0C4-64A4-DB4D87D7B12C}"/>
                </a:ext>
              </a:extLst>
            </p:cNvPr>
            <p:cNvSpPr/>
            <p:nvPr/>
          </p:nvSpPr>
          <p:spPr>
            <a:xfrm>
              <a:off x="3185107" y="2637193"/>
              <a:ext cx="1179076" cy="462014"/>
            </a:xfrm>
            <a:prstGeom prst="rect">
              <a:avLst/>
            </a:prstGeom>
            <a:solidFill>
              <a:srgbClr val="7E2E8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B900F5C6-ECEB-74C1-18A4-822F70942D97}"/>
                </a:ext>
              </a:extLst>
            </p:cNvPr>
            <p:cNvSpPr/>
            <p:nvPr/>
          </p:nvSpPr>
          <p:spPr>
            <a:xfrm>
              <a:off x="3185107" y="4358949"/>
              <a:ext cx="1179076" cy="462014"/>
            </a:xfrm>
            <a:prstGeom prst="rect">
              <a:avLst/>
            </a:prstGeom>
            <a:solidFill>
              <a:srgbClr val="3B97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DD6ED44E-EE81-D094-040F-9A3B37E25C39}"/>
                </a:ext>
              </a:extLst>
            </p:cNvPr>
            <p:cNvSpPr/>
            <p:nvPr/>
          </p:nvSpPr>
          <p:spPr>
            <a:xfrm>
              <a:off x="3185107" y="3208016"/>
              <a:ext cx="1179076" cy="462014"/>
            </a:xfrm>
            <a:prstGeom prst="rect">
              <a:avLst/>
            </a:prstGeom>
            <a:solidFill>
              <a:srgbClr val="D1408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C5202ECA-7CDA-8236-E590-EE79ACF2B3FD}"/>
                </a:ext>
              </a:extLst>
            </p:cNvPr>
            <p:cNvSpPr/>
            <p:nvPr/>
          </p:nvSpPr>
          <p:spPr>
            <a:xfrm>
              <a:off x="3185107" y="3785125"/>
              <a:ext cx="1179076" cy="462014"/>
            </a:xfrm>
            <a:prstGeom prst="rect">
              <a:avLst/>
            </a:prstGeom>
            <a:solidFill>
              <a:srgbClr val="E57C0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F17E464B-A3E7-3DA1-119F-8B503988191F}"/>
                </a:ext>
              </a:extLst>
            </p:cNvPr>
            <p:cNvSpPr/>
            <p:nvPr/>
          </p:nvSpPr>
          <p:spPr>
            <a:xfrm>
              <a:off x="3185107" y="5085301"/>
              <a:ext cx="1179076" cy="462014"/>
            </a:xfrm>
            <a:prstGeom prst="rect">
              <a:avLst/>
            </a:prstGeom>
            <a:solidFill>
              <a:srgbClr val="FFA69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183F95F2-2F7B-770C-8CE2-447C3A55C0BC}"/>
                </a:ext>
              </a:extLst>
            </p:cNvPr>
            <p:cNvSpPr/>
            <p:nvPr/>
          </p:nvSpPr>
          <p:spPr>
            <a:xfrm>
              <a:off x="3795291" y="150571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5C30B597-CFA3-EB46-24F2-DC7AA471B11B}"/>
                </a:ext>
              </a:extLst>
            </p:cNvPr>
            <p:cNvSpPr/>
            <p:nvPr/>
          </p:nvSpPr>
          <p:spPr>
            <a:xfrm>
              <a:off x="3789649" y="2088269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49D4F094-E1DA-5542-6E14-CA0BB677D5F2}"/>
                </a:ext>
              </a:extLst>
            </p:cNvPr>
            <p:cNvSpPr/>
            <p:nvPr/>
          </p:nvSpPr>
          <p:spPr>
            <a:xfrm>
              <a:off x="3789649" y="2658446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04039E19-27F8-ECF6-D68E-7848AD8E54F4}"/>
                </a:ext>
              </a:extLst>
            </p:cNvPr>
            <p:cNvSpPr/>
            <p:nvPr/>
          </p:nvSpPr>
          <p:spPr>
            <a:xfrm>
              <a:off x="3795128" y="322719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154CC14D-927C-52D1-5EB6-3A7C9B6C253D}"/>
                </a:ext>
              </a:extLst>
            </p:cNvPr>
            <p:cNvSpPr/>
            <p:nvPr/>
          </p:nvSpPr>
          <p:spPr>
            <a:xfrm>
              <a:off x="3789649" y="380436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30055DC4-469A-E402-DC22-FCF9671C23E7}"/>
                </a:ext>
              </a:extLst>
            </p:cNvPr>
            <p:cNvSpPr/>
            <p:nvPr/>
          </p:nvSpPr>
          <p:spPr>
            <a:xfrm>
              <a:off x="3774645" y="4380202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20 CR</a:t>
              </a: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817A3AE6-8545-506A-756A-2BF7CECE21B4}"/>
                </a:ext>
              </a:extLst>
            </p:cNvPr>
            <p:cNvSpPr/>
            <p:nvPr/>
          </p:nvSpPr>
          <p:spPr>
            <a:xfrm>
              <a:off x="3774645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120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60 CR</a:t>
              </a: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4AA16EFB-0AD5-E49A-7F07-39721652067F}"/>
                </a:ext>
              </a:extLst>
            </p:cNvPr>
            <p:cNvSpPr/>
            <p:nvPr/>
          </p:nvSpPr>
          <p:spPr>
            <a:xfrm>
              <a:off x="3789649" y="5570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360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180 CR</a:t>
              </a:r>
            </a:p>
          </p:txBody>
        </p:sp>
        <p:sp>
          <p:nvSpPr>
            <p:cNvPr id="344" name="Arrow: Right 343">
              <a:extLst>
                <a:ext uri="{FF2B5EF4-FFF2-40B4-BE49-F238E27FC236}">
                  <a16:creationId xmlns:a16="http://schemas.microsoft.com/office/drawing/2014/main" id="{2A7323ED-AC4F-941D-96BD-E5DFA2013DF6}"/>
                </a:ext>
              </a:extLst>
            </p:cNvPr>
            <p:cNvSpPr/>
            <p:nvPr/>
          </p:nvSpPr>
          <p:spPr>
            <a:xfrm rot="4314483">
              <a:off x="3099485" y="1986612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5" name="Arrow: Right 344">
              <a:extLst>
                <a:ext uri="{FF2B5EF4-FFF2-40B4-BE49-F238E27FC236}">
                  <a16:creationId xmlns:a16="http://schemas.microsoft.com/office/drawing/2014/main" id="{B6CD602F-ABE5-7605-0762-22F0C45403A7}"/>
                </a:ext>
              </a:extLst>
            </p:cNvPr>
            <p:cNvSpPr/>
            <p:nvPr/>
          </p:nvSpPr>
          <p:spPr>
            <a:xfrm rot="4314483">
              <a:off x="3101163" y="2543185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6" name="Arrow: Right 345">
              <a:extLst>
                <a:ext uri="{FF2B5EF4-FFF2-40B4-BE49-F238E27FC236}">
                  <a16:creationId xmlns:a16="http://schemas.microsoft.com/office/drawing/2014/main" id="{C0AC712B-5E49-F414-FC58-E72475B69D55}"/>
                </a:ext>
              </a:extLst>
            </p:cNvPr>
            <p:cNvSpPr/>
            <p:nvPr/>
          </p:nvSpPr>
          <p:spPr>
            <a:xfrm rot="4314483">
              <a:off x="3112408" y="3120001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7" name="Arrow: Right 346">
              <a:extLst>
                <a:ext uri="{FF2B5EF4-FFF2-40B4-BE49-F238E27FC236}">
                  <a16:creationId xmlns:a16="http://schemas.microsoft.com/office/drawing/2014/main" id="{43C715A3-2BF7-B8D8-C16B-5F3835F7A5FB}"/>
                </a:ext>
              </a:extLst>
            </p:cNvPr>
            <p:cNvSpPr/>
            <p:nvPr/>
          </p:nvSpPr>
          <p:spPr>
            <a:xfrm rot="4314483">
              <a:off x="3105541" y="3695766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8" name="Arrow: Right 347">
              <a:extLst>
                <a:ext uri="{FF2B5EF4-FFF2-40B4-BE49-F238E27FC236}">
                  <a16:creationId xmlns:a16="http://schemas.microsoft.com/office/drawing/2014/main" id="{93ECED59-BB8B-AB97-B54C-27C4C799B670}"/>
                </a:ext>
              </a:extLst>
            </p:cNvPr>
            <p:cNvSpPr/>
            <p:nvPr/>
          </p:nvSpPr>
          <p:spPr>
            <a:xfrm rot="4314483">
              <a:off x="3115158" y="4254404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9" name="Arrow: Right 348">
              <a:extLst>
                <a:ext uri="{FF2B5EF4-FFF2-40B4-BE49-F238E27FC236}">
                  <a16:creationId xmlns:a16="http://schemas.microsoft.com/office/drawing/2014/main" id="{CB9D7637-165D-FDDB-E1C7-494D384E5427}"/>
                </a:ext>
              </a:extLst>
            </p:cNvPr>
            <p:cNvSpPr/>
            <p:nvPr/>
          </p:nvSpPr>
          <p:spPr>
            <a:xfrm rot="4314483">
              <a:off x="3115156" y="4791403"/>
              <a:ext cx="463795" cy="207344"/>
            </a:xfrm>
            <a:prstGeom prst="rightArrow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A9D5028C-64E2-4C27-2E00-B5E52679A4A8}"/>
                </a:ext>
              </a:extLst>
            </p:cNvPr>
            <p:cNvSpPr/>
            <p:nvPr/>
          </p:nvSpPr>
          <p:spPr>
            <a:xfrm>
              <a:off x="3424474" y="15054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0Hrs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F7BE5C68-4F9A-2E6B-C353-285CAFA59D63}"/>
                </a:ext>
              </a:extLst>
            </p:cNvPr>
            <p:cNvSpPr/>
            <p:nvPr/>
          </p:nvSpPr>
          <p:spPr>
            <a:xfrm>
              <a:off x="3418341" y="207285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 0Hrs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66DE294E-BF56-A76A-3D06-003612F0028C}"/>
                </a:ext>
              </a:extLst>
            </p:cNvPr>
            <p:cNvSpPr/>
            <p:nvPr/>
          </p:nvSpPr>
          <p:spPr>
            <a:xfrm>
              <a:off x="3388272" y="2650020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2AD1F1C1-4F80-6218-97E9-4CEABA449315}"/>
                </a:ext>
              </a:extLst>
            </p:cNvPr>
            <p:cNvSpPr/>
            <p:nvPr/>
          </p:nvSpPr>
          <p:spPr>
            <a:xfrm>
              <a:off x="3388272" y="3219328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1E26F3E5-4B9C-E8E2-C450-9136066C4A50}"/>
                </a:ext>
              </a:extLst>
            </p:cNvPr>
            <p:cNvSpPr/>
            <p:nvPr/>
          </p:nvSpPr>
          <p:spPr>
            <a:xfrm>
              <a:off x="3408393" y="3802465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0649DEE1-1CAE-CF21-9934-4F000C684449}"/>
                </a:ext>
              </a:extLst>
            </p:cNvPr>
            <p:cNvSpPr/>
            <p:nvPr/>
          </p:nvSpPr>
          <p:spPr>
            <a:xfrm>
              <a:off x="3424474" y="437913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40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1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A0206EAD-15C2-9016-08B7-87B6714E9DE1}"/>
                </a:ext>
              </a:extLst>
            </p:cNvPr>
            <p:cNvSpPr/>
            <p:nvPr/>
          </p:nvSpPr>
          <p:spPr>
            <a:xfrm>
              <a:off x="3408393" y="5106554"/>
              <a:ext cx="574534" cy="41950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0 Hrs</a:t>
              </a:r>
            </a:p>
            <a:p>
              <a:pPr algn="ctr"/>
              <a:r>
                <a:rPr lang="en-GB" sz="900" b="1" dirty="0">
                  <a:solidFill>
                    <a:sysClr val="windowText" lastClr="000000"/>
                  </a:solidFill>
                </a:rPr>
                <a:t>30 </a:t>
              </a:r>
              <a:r>
                <a:rPr lang="en-GB" sz="900" b="1" dirty="0" err="1">
                  <a:solidFill>
                    <a:sysClr val="windowText" lastClr="000000"/>
                  </a:solidFill>
                </a:rPr>
                <a:t>Wk</a:t>
              </a:r>
              <a:endParaRPr lang="en-GB" sz="900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357" name="Rectangle 356">
            <a:extLst>
              <a:ext uri="{FF2B5EF4-FFF2-40B4-BE49-F238E27FC236}">
                <a16:creationId xmlns:a16="http://schemas.microsoft.com/office/drawing/2014/main" id="{39BE544C-DC4A-047C-444F-5A7A4AE14C3D}"/>
              </a:ext>
            </a:extLst>
          </p:cNvPr>
          <p:cNvSpPr/>
          <p:nvPr/>
        </p:nvSpPr>
        <p:spPr>
          <a:xfrm>
            <a:off x="3075050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8" name="Rectangle 357">
            <a:extLst>
              <a:ext uri="{FF2B5EF4-FFF2-40B4-BE49-F238E27FC236}">
                <a16:creationId xmlns:a16="http://schemas.microsoft.com/office/drawing/2014/main" id="{3A4C3977-2BE0-FAD8-F523-94F428087148}"/>
              </a:ext>
            </a:extLst>
          </p:cNvPr>
          <p:cNvSpPr/>
          <p:nvPr/>
        </p:nvSpPr>
        <p:spPr>
          <a:xfrm>
            <a:off x="10526963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9" name="Rectangle 358">
            <a:extLst>
              <a:ext uri="{FF2B5EF4-FFF2-40B4-BE49-F238E27FC236}">
                <a16:creationId xmlns:a16="http://schemas.microsoft.com/office/drawing/2014/main" id="{D066B61C-1F12-6185-C1F2-5F9665BA27C9}"/>
              </a:ext>
            </a:extLst>
          </p:cNvPr>
          <p:cNvSpPr/>
          <p:nvPr/>
        </p:nvSpPr>
        <p:spPr>
          <a:xfrm>
            <a:off x="4565433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0" name="Rectangle 359">
            <a:extLst>
              <a:ext uri="{FF2B5EF4-FFF2-40B4-BE49-F238E27FC236}">
                <a16:creationId xmlns:a16="http://schemas.microsoft.com/office/drawing/2014/main" id="{2A52C2A0-250B-4741-8842-C93BD3BE394C}"/>
              </a:ext>
            </a:extLst>
          </p:cNvPr>
          <p:cNvSpPr/>
          <p:nvPr/>
        </p:nvSpPr>
        <p:spPr>
          <a:xfrm>
            <a:off x="6055816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1" name="Rectangle 360">
            <a:extLst>
              <a:ext uri="{FF2B5EF4-FFF2-40B4-BE49-F238E27FC236}">
                <a16:creationId xmlns:a16="http://schemas.microsoft.com/office/drawing/2014/main" id="{8198AF3E-8C59-362B-2126-6A693FFEF3EA}"/>
              </a:ext>
            </a:extLst>
          </p:cNvPr>
          <p:cNvSpPr/>
          <p:nvPr/>
        </p:nvSpPr>
        <p:spPr>
          <a:xfrm>
            <a:off x="7546199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F1240C24-2613-B47B-4192-C182D7386C7C}"/>
              </a:ext>
            </a:extLst>
          </p:cNvPr>
          <p:cNvSpPr/>
          <p:nvPr/>
        </p:nvSpPr>
        <p:spPr>
          <a:xfrm>
            <a:off x="9036582" y="967336"/>
            <a:ext cx="1352297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04" name="Diagram 203">
            <a:extLst>
              <a:ext uri="{FF2B5EF4-FFF2-40B4-BE49-F238E27FC236}">
                <a16:creationId xmlns:a16="http://schemas.microsoft.com/office/drawing/2014/main" id="{3D201D56-14CA-F99C-8DCE-8071788354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871990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63" name="Rectangle 362">
            <a:extLst>
              <a:ext uri="{FF2B5EF4-FFF2-40B4-BE49-F238E27FC236}">
                <a16:creationId xmlns:a16="http://schemas.microsoft.com/office/drawing/2014/main" id="{0E3C033C-A647-5195-B8A1-5D8EFC9131DE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2316507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9E0F6B04-8D42-705F-7CA4-65E7F1AA4F3D}"/>
              </a:ext>
            </a:extLst>
          </p:cNvPr>
          <p:cNvCxnSpPr>
            <a:cxnSpLocks/>
          </p:cNvCxnSpPr>
          <p:nvPr/>
        </p:nvCxnSpPr>
        <p:spPr>
          <a:xfrm flipV="1">
            <a:off x="7935656" y="2275916"/>
            <a:ext cx="988472" cy="44283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9AB914E9-AD8D-ACD2-6E20-E8C9A9E52DC7}"/>
              </a:ext>
            </a:extLst>
          </p:cNvPr>
          <p:cNvCxnSpPr>
            <a:cxnSpLocks/>
          </p:cNvCxnSpPr>
          <p:nvPr/>
        </p:nvCxnSpPr>
        <p:spPr>
          <a:xfrm>
            <a:off x="3977726" y="4152521"/>
            <a:ext cx="1007625" cy="57640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F176AA51-9760-1013-634A-75C45D68C2B2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4364183" y="3414596"/>
            <a:ext cx="6038153" cy="59636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99E6BA6-89EA-DBF6-EBB3-59C91075415B}"/>
              </a:ext>
            </a:extLst>
          </p:cNvPr>
          <p:cNvCxnSpPr>
            <a:cxnSpLocks/>
          </p:cNvCxnSpPr>
          <p:nvPr/>
        </p:nvCxnSpPr>
        <p:spPr>
          <a:xfrm>
            <a:off x="8560355" y="2977034"/>
            <a:ext cx="2175119" cy="51040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B0DAD0-5704-0F19-7C3C-F7F9F6454185}"/>
              </a:ext>
            </a:extLst>
          </p:cNvPr>
          <p:cNvCxnSpPr>
            <a:cxnSpLocks/>
            <a:endCxn id="57" idx="3"/>
          </p:cNvCxnSpPr>
          <p:nvPr/>
        </p:nvCxnSpPr>
        <p:spPr>
          <a:xfrm>
            <a:off x="7193047" y="1544333"/>
            <a:ext cx="2078984" cy="62846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316071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2a – Six Modules in Specialist Locations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1C63C3-C925-E810-CB57-0406E3CFFEE3}"/>
              </a:ext>
            </a:extLst>
          </p:cNvPr>
          <p:cNvSpPr/>
          <p:nvPr/>
        </p:nvSpPr>
        <p:spPr>
          <a:xfrm>
            <a:off x="3185107" y="3779954"/>
            <a:ext cx="1179076" cy="462014"/>
          </a:xfrm>
          <a:prstGeom prst="rect">
            <a:avLst/>
          </a:prstGeom>
          <a:solidFill>
            <a:srgbClr val="E57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A2128-51CB-0A8A-76F6-68664771B509}"/>
              </a:ext>
            </a:extLst>
          </p:cNvPr>
          <p:cNvSpPr/>
          <p:nvPr/>
        </p:nvSpPr>
        <p:spPr>
          <a:xfrm>
            <a:off x="3789649" y="379918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A1A4A39-90D1-F769-0EFA-83C5449407AA}"/>
              </a:ext>
            </a:extLst>
          </p:cNvPr>
          <p:cNvSpPr/>
          <p:nvPr/>
        </p:nvSpPr>
        <p:spPr>
          <a:xfrm>
            <a:off x="3408393" y="3797294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EDA6D1-1EC6-2EFA-F91E-6BFC84351B8E}"/>
              </a:ext>
            </a:extLst>
          </p:cNvPr>
          <p:cNvSpPr/>
          <p:nvPr/>
        </p:nvSpPr>
        <p:spPr>
          <a:xfrm>
            <a:off x="4627344" y="4353778"/>
            <a:ext cx="1179076" cy="462014"/>
          </a:xfrm>
          <a:prstGeom prst="rect">
            <a:avLst/>
          </a:prstGeom>
          <a:solidFill>
            <a:srgbClr val="3B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47EA8E-6958-1B1D-EFA3-9E4DFFB1F67A}"/>
              </a:ext>
            </a:extLst>
          </p:cNvPr>
          <p:cNvSpPr/>
          <p:nvPr/>
        </p:nvSpPr>
        <p:spPr>
          <a:xfrm>
            <a:off x="5216882" y="4375031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1403632-8657-CABC-12BF-16F6D98F506D}"/>
              </a:ext>
            </a:extLst>
          </p:cNvPr>
          <p:cNvSpPr/>
          <p:nvPr/>
        </p:nvSpPr>
        <p:spPr>
          <a:xfrm>
            <a:off x="4866711" y="4373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D78CC48-9EC6-803E-0A2E-50E2F52EE78E}"/>
              </a:ext>
            </a:extLst>
          </p:cNvPr>
          <p:cNvSpPr/>
          <p:nvPr/>
        </p:nvSpPr>
        <p:spPr>
          <a:xfrm>
            <a:off x="6069581" y="1484659"/>
            <a:ext cx="1179076" cy="462014"/>
          </a:xfrm>
          <a:prstGeom prst="rect">
            <a:avLst/>
          </a:prstGeom>
          <a:solidFill>
            <a:srgbClr val="3FC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7" name="Picture 2" descr="The Definition Of Combination Learning">
            <a:extLst>
              <a:ext uri="{FF2B5EF4-FFF2-40B4-BE49-F238E27FC236}">
                <a16:creationId xmlns:a16="http://schemas.microsoft.com/office/drawing/2014/main" id="{87E2BD07-5D72-1C14-767E-7C3D84536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6012058" y="1397450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8D3AA938-51A3-2C5D-2614-327A096A32A6}"/>
              </a:ext>
            </a:extLst>
          </p:cNvPr>
          <p:cNvSpPr/>
          <p:nvPr/>
        </p:nvSpPr>
        <p:spPr>
          <a:xfrm>
            <a:off x="6679765" y="150054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455F528-BE9E-88A0-D622-D405961A459C}"/>
              </a:ext>
            </a:extLst>
          </p:cNvPr>
          <p:cNvSpPr/>
          <p:nvPr/>
        </p:nvSpPr>
        <p:spPr>
          <a:xfrm>
            <a:off x="6308948" y="15002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4C227E0-50C6-DE10-A5EB-FF796C73E490}"/>
              </a:ext>
            </a:extLst>
          </p:cNvPr>
          <p:cNvSpPr/>
          <p:nvPr/>
        </p:nvSpPr>
        <p:spPr>
          <a:xfrm>
            <a:off x="7511818" y="2632022"/>
            <a:ext cx="1179076" cy="462014"/>
          </a:xfrm>
          <a:prstGeom prst="rect">
            <a:avLst/>
          </a:prstGeom>
          <a:solidFill>
            <a:srgbClr val="7E2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5DE64AE-5741-C7AF-16FA-D3E01783E44C}"/>
              </a:ext>
            </a:extLst>
          </p:cNvPr>
          <p:cNvSpPr/>
          <p:nvPr/>
        </p:nvSpPr>
        <p:spPr>
          <a:xfrm>
            <a:off x="8116360" y="265327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1CDDB16-4D52-2973-D0CD-8DCC5E29DA1E}"/>
              </a:ext>
            </a:extLst>
          </p:cNvPr>
          <p:cNvSpPr/>
          <p:nvPr/>
        </p:nvSpPr>
        <p:spPr>
          <a:xfrm>
            <a:off x="7714983" y="264484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1123F44-7436-A608-B56B-505D540D6158}"/>
              </a:ext>
            </a:extLst>
          </p:cNvPr>
          <p:cNvSpPr/>
          <p:nvPr/>
        </p:nvSpPr>
        <p:spPr>
          <a:xfrm>
            <a:off x="8954055" y="2061199"/>
            <a:ext cx="1179076" cy="462014"/>
          </a:xfrm>
          <a:prstGeom prst="rect">
            <a:avLst/>
          </a:prstGeom>
          <a:solidFill>
            <a:srgbClr val="4A4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FA841D0-88FB-897D-4D69-09CF532C5279}"/>
              </a:ext>
            </a:extLst>
          </p:cNvPr>
          <p:cNvSpPr/>
          <p:nvPr/>
        </p:nvSpPr>
        <p:spPr>
          <a:xfrm>
            <a:off x="9558597" y="208309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5D90C21-8A19-7E5E-33ED-9FAF9C7CE726}"/>
              </a:ext>
            </a:extLst>
          </p:cNvPr>
          <p:cNvSpPr/>
          <p:nvPr/>
        </p:nvSpPr>
        <p:spPr>
          <a:xfrm>
            <a:off x="9187289" y="206767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2844E47-89F3-53E6-E1C5-248383989DF8}"/>
              </a:ext>
            </a:extLst>
          </p:cNvPr>
          <p:cNvSpPr/>
          <p:nvPr/>
        </p:nvSpPr>
        <p:spPr>
          <a:xfrm>
            <a:off x="10396291" y="3202845"/>
            <a:ext cx="1179076" cy="462014"/>
          </a:xfrm>
          <a:prstGeom prst="rect">
            <a:avLst/>
          </a:prstGeom>
          <a:solidFill>
            <a:srgbClr val="D14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49085D8-DB07-2846-E5CA-800279AD21B2}"/>
              </a:ext>
            </a:extLst>
          </p:cNvPr>
          <p:cNvSpPr/>
          <p:nvPr/>
        </p:nvSpPr>
        <p:spPr>
          <a:xfrm>
            <a:off x="10396291" y="5080130"/>
            <a:ext cx="1179076" cy="462014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689998D-3A68-B27A-587E-A0E25F1074DC}"/>
              </a:ext>
            </a:extLst>
          </p:cNvPr>
          <p:cNvSpPr/>
          <p:nvPr/>
        </p:nvSpPr>
        <p:spPr>
          <a:xfrm>
            <a:off x="11006312" y="322201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CA3A0F43-1707-BEFA-B217-32001D2394D4}"/>
              </a:ext>
            </a:extLst>
          </p:cNvPr>
          <p:cNvSpPr/>
          <p:nvPr/>
        </p:nvSpPr>
        <p:spPr>
          <a:xfrm>
            <a:off x="10985829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120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60 CR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2390756-E6C4-EA46-004A-87A8BF835368}"/>
              </a:ext>
            </a:extLst>
          </p:cNvPr>
          <p:cNvSpPr/>
          <p:nvPr/>
        </p:nvSpPr>
        <p:spPr>
          <a:xfrm>
            <a:off x="11000833" y="5564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360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180 CR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1C85C82-9E2D-D569-951F-3E53A14BD963}"/>
              </a:ext>
            </a:extLst>
          </p:cNvPr>
          <p:cNvSpPr/>
          <p:nvPr/>
        </p:nvSpPr>
        <p:spPr>
          <a:xfrm>
            <a:off x="10599456" y="3214157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3399567D-81EA-3A96-B4E6-04DFE2E03448}"/>
              </a:ext>
            </a:extLst>
          </p:cNvPr>
          <p:cNvSpPr/>
          <p:nvPr/>
        </p:nvSpPr>
        <p:spPr>
          <a:xfrm>
            <a:off x="10619577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pic>
        <p:nvPicPr>
          <p:cNvPr id="57" name="Picture 2" descr="The Definition Of Combination Learning">
            <a:extLst>
              <a:ext uri="{FF2B5EF4-FFF2-40B4-BE49-F238E27FC236}">
                <a16:creationId xmlns:a16="http://schemas.microsoft.com/office/drawing/2014/main" id="{188AEB28-4502-3A18-3A92-EDAB1D795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8869313" y="1983724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he Definition Of Combination Learning">
            <a:extLst>
              <a:ext uri="{FF2B5EF4-FFF2-40B4-BE49-F238E27FC236}">
                <a16:creationId xmlns:a16="http://schemas.microsoft.com/office/drawing/2014/main" id="{566F8096-0537-62B7-37D8-AB6E14CB8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7438860" y="2587737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2" descr="The Definition Of Combination Learning">
            <a:extLst>
              <a:ext uri="{FF2B5EF4-FFF2-40B4-BE49-F238E27FC236}">
                <a16:creationId xmlns:a16="http://schemas.microsoft.com/office/drawing/2014/main" id="{FB5CD588-757F-FD29-1F88-D60DFD05A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4582633" y="4308343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2" descr="The Definition Of Combination Learning">
            <a:extLst>
              <a:ext uri="{FF2B5EF4-FFF2-40B4-BE49-F238E27FC236}">
                <a16:creationId xmlns:a16="http://schemas.microsoft.com/office/drawing/2014/main" id="{ED0E411C-8165-C917-021A-CDAFFACCB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3125229" y="3730507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The Definition Of Combination Learning">
            <a:extLst>
              <a:ext uri="{FF2B5EF4-FFF2-40B4-BE49-F238E27FC236}">
                <a16:creationId xmlns:a16="http://schemas.microsoft.com/office/drawing/2014/main" id="{8E6EA275-2016-C01C-193D-28D7A3CAC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10332756" y="3134457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B58B3FE7-BB1A-D6A5-AD27-3CE4606B4ED9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 Year course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 Months in each location</a:t>
            </a:r>
          </a:p>
        </p:txBody>
      </p:sp>
      <p:pic>
        <p:nvPicPr>
          <p:cNvPr id="217" name="Graphic 216" descr="Airplane with solid fill">
            <a:extLst>
              <a:ext uri="{FF2B5EF4-FFF2-40B4-BE49-F238E27FC236}">
                <a16:creationId xmlns:a16="http://schemas.microsoft.com/office/drawing/2014/main" id="{9750B150-3AB3-6EBD-8091-3B8F22B1D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235651">
            <a:off x="4108532" y="4116863"/>
            <a:ext cx="507907" cy="507907"/>
          </a:xfrm>
          <a:prstGeom prst="rect">
            <a:avLst/>
          </a:prstGeom>
        </p:spPr>
      </p:pic>
      <p:pic>
        <p:nvPicPr>
          <p:cNvPr id="222" name="Graphic 221" descr="Airplane with solid fill">
            <a:extLst>
              <a:ext uri="{FF2B5EF4-FFF2-40B4-BE49-F238E27FC236}">
                <a16:creationId xmlns:a16="http://schemas.microsoft.com/office/drawing/2014/main" id="{E72FD5C3-04FC-7352-AE40-99EA0532F0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812060">
            <a:off x="6813581" y="3488075"/>
            <a:ext cx="507907" cy="507907"/>
          </a:xfrm>
          <a:prstGeom prst="rect">
            <a:avLst/>
          </a:prstGeom>
        </p:spPr>
      </p:pic>
      <p:pic>
        <p:nvPicPr>
          <p:cNvPr id="223" name="Graphic 222" descr="Airplane with solid fill">
            <a:extLst>
              <a:ext uri="{FF2B5EF4-FFF2-40B4-BE49-F238E27FC236}">
                <a16:creationId xmlns:a16="http://schemas.microsoft.com/office/drawing/2014/main" id="{FC054B27-03CD-6ABF-A53B-E178BEA7A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251663">
            <a:off x="9232675" y="2931793"/>
            <a:ext cx="507907" cy="507907"/>
          </a:xfrm>
          <a:prstGeom prst="rect">
            <a:avLst/>
          </a:prstGeom>
        </p:spPr>
      </p:pic>
      <p:pic>
        <p:nvPicPr>
          <p:cNvPr id="224" name="Graphic 223" descr="Airplane with solid fill">
            <a:extLst>
              <a:ext uri="{FF2B5EF4-FFF2-40B4-BE49-F238E27FC236}">
                <a16:creationId xmlns:a16="http://schemas.microsoft.com/office/drawing/2014/main" id="{D56FAED6-3C9A-7767-1D83-A60984502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736134">
            <a:off x="8246731" y="2208834"/>
            <a:ext cx="507907" cy="507907"/>
          </a:xfrm>
          <a:prstGeom prst="rect">
            <a:avLst/>
          </a:prstGeom>
        </p:spPr>
      </p:pic>
      <p:pic>
        <p:nvPicPr>
          <p:cNvPr id="225" name="Graphic 224" descr="Airplane with solid fill">
            <a:extLst>
              <a:ext uri="{FF2B5EF4-FFF2-40B4-BE49-F238E27FC236}">
                <a16:creationId xmlns:a16="http://schemas.microsoft.com/office/drawing/2014/main" id="{B65C31F6-3B68-337B-0F28-01C2870DA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395404">
            <a:off x="7739820" y="1540385"/>
            <a:ext cx="507907" cy="507907"/>
          </a:xfrm>
          <a:prstGeom prst="rect">
            <a:avLst/>
          </a:prstGeom>
        </p:spPr>
      </p:pic>
      <p:sp>
        <p:nvSpPr>
          <p:cNvPr id="229" name="Rectangle 228">
            <a:extLst>
              <a:ext uri="{FF2B5EF4-FFF2-40B4-BE49-F238E27FC236}">
                <a16:creationId xmlns:a16="http://schemas.microsoft.com/office/drawing/2014/main" id="{DB74E2B5-56AE-0E3F-3DD6-570BBD6E82AF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BDC939CF-6985-6D5B-0116-6215703FD801}"/>
              </a:ext>
            </a:extLst>
          </p:cNvPr>
          <p:cNvSpPr/>
          <p:nvPr/>
        </p:nvSpPr>
        <p:spPr>
          <a:xfrm>
            <a:off x="3075050" y="967336"/>
            <a:ext cx="8571081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8" name="Diagram 57">
            <a:extLst>
              <a:ext uri="{FF2B5EF4-FFF2-40B4-BE49-F238E27FC236}">
                <a16:creationId xmlns:a16="http://schemas.microsoft.com/office/drawing/2014/main" id="{A5B08290-4149-5258-AF38-241A9A489E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46535745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80659198-9B80-6AF9-5B31-AFFEF938055F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28687343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9E0F6B04-8D42-705F-7CA4-65E7F1AA4F3D}"/>
              </a:ext>
            </a:extLst>
          </p:cNvPr>
          <p:cNvCxnSpPr>
            <a:cxnSpLocks/>
          </p:cNvCxnSpPr>
          <p:nvPr/>
        </p:nvCxnSpPr>
        <p:spPr>
          <a:xfrm flipV="1">
            <a:off x="7935656" y="2275916"/>
            <a:ext cx="988472" cy="44283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9AB914E9-AD8D-ACD2-6E20-E8C9A9E52DC7}"/>
              </a:ext>
            </a:extLst>
          </p:cNvPr>
          <p:cNvCxnSpPr>
            <a:cxnSpLocks/>
          </p:cNvCxnSpPr>
          <p:nvPr/>
        </p:nvCxnSpPr>
        <p:spPr>
          <a:xfrm>
            <a:off x="3977726" y="4152521"/>
            <a:ext cx="1007625" cy="57640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F176AA51-9760-1013-634A-75C45D68C2B2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4364183" y="3414596"/>
            <a:ext cx="6038153" cy="59636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99E6BA6-89EA-DBF6-EBB3-59C91075415B}"/>
              </a:ext>
            </a:extLst>
          </p:cNvPr>
          <p:cNvCxnSpPr>
            <a:cxnSpLocks/>
          </p:cNvCxnSpPr>
          <p:nvPr/>
        </p:nvCxnSpPr>
        <p:spPr>
          <a:xfrm>
            <a:off x="8560355" y="2977034"/>
            <a:ext cx="2175119" cy="51040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B0DAD0-5704-0F19-7C3C-F7F9F6454185}"/>
              </a:ext>
            </a:extLst>
          </p:cNvPr>
          <p:cNvCxnSpPr>
            <a:cxnSpLocks/>
          </p:cNvCxnSpPr>
          <p:nvPr/>
        </p:nvCxnSpPr>
        <p:spPr>
          <a:xfrm>
            <a:off x="7193047" y="1544333"/>
            <a:ext cx="2078984" cy="62846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316071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2b – Six Modules in Specialist Locations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1C63C3-C925-E810-CB57-0406E3CFFEE3}"/>
              </a:ext>
            </a:extLst>
          </p:cNvPr>
          <p:cNvSpPr/>
          <p:nvPr/>
        </p:nvSpPr>
        <p:spPr>
          <a:xfrm>
            <a:off x="3185107" y="3779954"/>
            <a:ext cx="1179076" cy="462014"/>
          </a:xfrm>
          <a:prstGeom prst="rect">
            <a:avLst/>
          </a:prstGeom>
          <a:solidFill>
            <a:srgbClr val="E57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A2128-51CB-0A8A-76F6-68664771B509}"/>
              </a:ext>
            </a:extLst>
          </p:cNvPr>
          <p:cNvSpPr/>
          <p:nvPr/>
        </p:nvSpPr>
        <p:spPr>
          <a:xfrm>
            <a:off x="3789649" y="379918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A1A4A39-90D1-F769-0EFA-83C5449407AA}"/>
              </a:ext>
            </a:extLst>
          </p:cNvPr>
          <p:cNvSpPr/>
          <p:nvPr/>
        </p:nvSpPr>
        <p:spPr>
          <a:xfrm>
            <a:off x="3408393" y="3797294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EDA6D1-1EC6-2EFA-F91E-6BFC84351B8E}"/>
              </a:ext>
            </a:extLst>
          </p:cNvPr>
          <p:cNvSpPr/>
          <p:nvPr/>
        </p:nvSpPr>
        <p:spPr>
          <a:xfrm>
            <a:off x="4627344" y="4353778"/>
            <a:ext cx="1179076" cy="462014"/>
          </a:xfrm>
          <a:prstGeom prst="rect">
            <a:avLst/>
          </a:prstGeom>
          <a:solidFill>
            <a:srgbClr val="3B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47EA8E-6958-1B1D-EFA3-9E4DFFB1F67A}"/>
              </a:ext>
            </a:extLst>
          </p:cNvPr>
          <p:cNvSpPr/>
          <p:nvPr/>
        </p:nvSpPr>
        <p:spPr>
          <a:xfrm>
            <a:off x="5216882" y="4375031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1403632-8657-CABC-12BF-16F6D98F506D}"/>
              </a:ext>
            </a:extLst>
          </p:cNvPr>
          <p:cNvSpPr/>
          <p:nvPr/>
        </p:nvSpPr>
        <p:spPr>
          <a:xfrm>
            <a:off x="4866711" y="4373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D78CC48-9EC6-803E-0A2E-50E2F52EE78E}"/>
              </a:ext>
            </a:extLst>
          </p:cNvPr>
          <p:cNvSpPr/>
          <p:nvPr/>
        </p:nvSpPr>
        <p:spPr>
          <a:xfrm>
            <a:off x="6069581" y="1484659"/>
            <a:ext cx="1179076" cy="462014"/>
          </a:xfrm>
          <a:prstGeom prst="rect">
            <a:avLst/>
          </a:prstGeom>
          <a:solidFill>
            <a:srgbClr val="3FC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D3AA938-51A3-2C5D-2614-327A096A32A6}"/>
              </a:ext>
            </a:extLst>
          </p:cNvPr>
          <p:cNvSpPr/>
          <p:nvPr/>
        </p:nvSpPr>
        <p:spPr>
          <a:xfrm>
            <a:off x="6679765" y="150054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455F528-BE9E-88A0-D622-D405961A459C}"/>
              </a:ext>
            </a:extLst>
          </p:cNvPr>
          <p:cNvSpPr/>
          <p:nvPr/>
        </p:nvSpPr>
        <p:spPr>
          <a:xfrm>
            <a:off x="6308948" y="15002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4C227E0-50C6-DE10-A5EB-FF796C73E490}"/>
              </a:ext>
            </a:extLst>
          </p:cNvPr>
          <p:cNvSpPr/>
          <p:nvPr/>
        </p:nvSpPr>
        <p:spPr>
          <a:xfrm>
            <a:off x="7511818" y="2632022"/>
            <a:ext cx="1179076" cy="462014"/>
          </a:xfrm>
          <a:prstGeom prst="rect">
            <a:avLst/>
          </a:prstGeom>
          <a:solidFill>
            <a:srgbClr val="7E2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5DE64AE-5741-C7AF-16FA-D3E01783E44C}"/>
              </a:ext>
            </a:extLst>
          </p:cNvPr>
          <p:cNvSpPr/>
          <p:nvPr/>
        </p:nvSpPr>
        <p:spPr>
          <a:xfrm>
            <a:off x="8116360" y="265327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1CDDB16-4D52-2973-D0CD-8DCC5E29DA1E}"/>
              </a:ext>
            </a:extLst>
          </p:cNvPr>
          <p:cNvSpPr/>
          <p:nvPr/>
        </p:nvSpPr>
        <p:spPr>
          <a:xfrm>
            <a:off x="7714983" y="264484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1123F44-7436-A608-B56B-505D540D6158}"/>
              </a:ext>
            </a:extLst>
          </p:cNvPr>
          <p:cNvSpPr/>
          <p:nvPr/>
        </p:nvSpPr>
        <p:spPr>
          <a:xfrm>
            <a:off x="8954055" y="2061199"/>
            <a:ext cx="1179076" cy="462014"/>
          </a:xfrm>
          <a:prstGeom prst="rect">
            <a:avLst/>
          </a:prstGeom>
          <a:solidFill>
            <a:srgbClr val="4A4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FA841D0-88FB-897D-4D69-09CF532C5279}"/>
              </a:ext>
            </a:extLst>
          </p:cNvPr>
          <p:cNvSpPr/>
          <p:nvPr/>
        </p:nvSpPr>
        <p:spPr>
          <a:xfrm>
            <a:off x="9558597" y="208309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5D90C21-8A19-7E5E-33ED-9FAF9C7CE726}"/>
              </a:ext>
            </a:extLst>
          </p:cNvPr>
          <p:cNvSpPr/>
          <p:nvPr/>
        </p:nvSpPr>
        <p:spPr>
          <a:xfrm>
            <a:off x="9187289" y="206767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2844E47-89F3-53E6-E1C5-248383989DF8}"/>
              </a:ext>
            </a:extLst>
          </p:cNvPr>
          <p:cNvSpPr/>
          <p:nvPr/>
        </p:nvSpPr>
        <p:spPr>
          <a:xfrm>
            <a:off x="10396291" y="3202845"/>
            <a:ext cx="1179076" cy="462014"/>
          </a:xfrm>
          <a:prstGeom prst="rect">
            <a:avLst/>
          </a:prstGeom>
          <a:solidFill>
            <a:srgbClr val="D14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49085D8-DB07-2846-E5CA-800279AD21B2}"/>
              </a:ext>
            </a:extLst>
          </p:cNvPr>
          <p:cNvSpPr/>
          <p:nvPr/>
        </p:nvSpPr>
        <p:spPr>
          <a:xfrm>
            <a:off x="10396291" y="5080130"/>
            <a:ext cx="1179076" cy="462014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689998D-3A68-B27A-587E-A0E25F1074DC}"/>
              </a:ext>
            </a:extLst>
          </p:cNvPr>
          <p:cNvSpPr/>
          <p:nvPr/>
        </p:nvSpPr>
        <p:spPr>
          <a:xfrm>
            <a:off x="11006312" y="322201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CA3A0F43-1707-BEFA-B217-32001D2394D4}"/>
              </a:ext>
            </a:extLst>
          </p:cNvPr>
          <p:cNvSpPr/>
          <p:nvPr/>
        </p:nvSpPr>
        <p:spPr>
          <a:xfrm>
            <a:off x="10985829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120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60 CR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2390756-E6C4-EA46-004A-87A8BF835368}"/>
              </a:ext>
            </a:extLst>
          </p:cNvPr>
          <p:cNvSpPr/>
          <p:nvPr/>
        </p:nvSpPr>
        <p:spPr>
          <a:xfrm>
            <a:off x="11000833" y="5564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360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180 CR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1C85C82-9E2D-D569-951F-3E53A14BD963}"/>
              </a:ext>
            </a:extLst>
          </p:cNvPr>
          <p:cNvSpPr/>
          <p:nvPr/>
        </p:nvSpPr>
        <p:spPr>
          <a:xfrm>
            <a:off x="10599456" y="3214157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3399567D-81EA-3A96-B4E6-04DFE2E03448}"/>
              </a:ext>
            </a:extLst>
          </p:cNvPr>
          <p:cNvSpPr/>
          <p:nvPr/>
        </p:nvSpPr>
        <p:spPr>
          <a:xfrm>
            <a:off x="10619577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AD211A-8602-9A75-5B46-FBE3CC876745}"/>
              </a:ext>
            </a:extLst>
          </p:cNvPr>
          <p:cNvGrpSpPr/>
          <p:nvPr/>
        </p:nvGrpSpPr>
        <p:grpSpPr>
          <a:xfrm>
            <a:off x="3068136" y="3612131"/>
            <a:ext cx="411619" cy="792284"/>
            <a:chOff x="3110213" y="3730507"/>
            <a:chExt cx="411619" cy="792284"/>
          </a:xfrm>
        </p:grpSpPr>
        <p:pic>
          <p:nvPicPr>
            <p:cNvPr id="207" name="Picture 2" descr="The Definition Of Combination Learning">
              <a:extLst>
                <a:ext uri="{FF2B5EF4-FFF2-40B4-BE49-F238E27FC236}">
                  <a16:creationId xmlns:a16="http://schemas.microsoft.com/office/drawing/2014/main" id="{ED0E411C-8165-C917-021A-CDAFFACCBC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2" descr="The Definition Of Combination Learning">
              <a:extLst>
                <a:ext uri="{FF2B5EF4-FFF2-40B4-BE49-F238E27FC236}">
                  <a16:creationId xmlns:a16="http://schemas.microsoft.com/office/drawing/2014/main" id="{D439B595-2749-1ED2-6223-86DD58539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3" name="Rectangle 212">
            <a:extLst>
              <a:ext uri="{FF2B5EF4-FFF2-40B4-BE49-F238E27FC236}">
                <a16:creationId xmlns:a16="http://schemas.microsoft.com/office/drawing/2014/main" id="{B58B3FE7-BB1A-D6A5-AD27-3CE4606B4ED9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 Year course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 Months in each location</a:t>
            </a:r>
          </a:p>
        </p:txBody>
      </p:sp>
      <p:pic>
        <p:nvPicPr>
          <p:cNvPr id="217" name="Graphic 216" descr="Airplane with solid fill">
            <a:extLst>
              <a:ext uri="{FF2B5EF4-FFF2-40B4-BE49-F238E27FC236}">
                <a16:creationId xmlns:a16="http://schemas.microsoft.com/office/drawing/2014/main" id="{9750B150-3AB3-6EBD-8091-3B8F22B1D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235651">
            <a:off x="4108532" y="4116863"/>
            <a:ext cx="507907" cy="507907"/>
          </a:xfrm>
          <a:prstGeom prst="rect">
            <a:avLst/>
          </a:prstGeom>
        </p:spPr>
      </p:pic>
      <p:pic>
        <p:nvPicPr>
          <p:cNvPr id="222" name="Graphic 221" descr="Airplane with solid fill">
            <a:extLst>
              <a:ext uri="{FF2B5EF4-FFF2-40B4-BE49-F238E27FC236}">
                <a16:creationId xmlns:a16="http://schemas.microsoft.com/office/drawing/2014/main" id="{E72FD5C3-04FC-7352-AE40-99EA0532F0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812060">
            <a:off x="6813581" y="3488075"/>
            <a:ext cx="507907" cy="507907"/>
          </a:xfrm>
          <a:prstGeom prst="rect">
            <a:avLst/>
          </a:prstGeom>
        </p:spPr>
      </p:pic>
      <p:pic>
        <p:nvPicPr>
          <p:cNvPr id="223" name="Graphic 222" descr="Airplane with solid fill">
            <a:extLst>
              <a:ext uri="{FF2B5EF4-FFF2-40B4-BE49-F238E27FC236}">
                <a16:creationId xmlns:a16="http://schemas.microsoft.com/office/drawing/2014/main" id="{FC054B27-03CD-6ABF-A53B-E178BEA7A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251663">
            <a:off x="9232675" y="2931793"/>
            <a:ext cx="507907" cy="507907"/>
          </a:xfrm>
          <a:prstGeom prst="rect">
            <a:avLst/>
          </a:prstGeom>
        </p:spPr>
      </p:pic>
      <p:pic>
        <p:nvPicPr>
          <p:cNvPr id="224" name="Graphic 223" descr="Airplane with solid fill">
            <a:extLst>
              <a:ext uri="{FF2B5EF4-FFF2-40B4-BE49-F238E27FC236}">
                <a16:creationId xmlns:a16="http://schemas.microsoft.com/office/drawing/2014/main" id="{D56FAED6-3C9A-7767-1D83-A60984502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736134">
            <a:off x="8246731" y="2208834"/>
            <a:ext cx="507907" cy="507907"/>
          </a:xfrm>
          <a:prstGeom prst="rect">
            <a:avLst/>
          </a:prstGeom>
        </p:spPr>
      </p:pic>
      <p:pic>
        <p:nvPicPr>
          <p:cNvPr id="225" name="Graphic 224" descr="Airplane with solid fill">
            <a:extLst>
              <a:ext uri="{FF2B5EF4-FFF2-40B4-BE49-F238E27FC236}">
                <a16:creationId xmlns:a16="http://schemas.microsoft.com/office/drawing/2014/main" id="{B65C31F6-3B68-337B-0F28-01C2870DA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395404">
            <a:off x="7739820" y="1540385"/>
            <a:ext cx="507907" cy="507907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50CBFFB9-623E-40C8-003B-2EA7D770EAB9}"/>
              </a:ext>
            </a:extLst>
          </p:cNvPr>
          <p:cNvGrpSpPr/>
          <p:nvPr/>
        </p:nvGrpSpPr>
        <p:grpSpPr>
          <a:xfrm>
            <a:off x="8856392" y="1885584"/>
            <a:ext cx="411619" cy="792284"/>
            <a:chOff x="3110213" y="3730507"/>
            <a:chExt cx="411619" cy="792284"/>
          </a:xfrm>
        </p:grpSpPr>
        <p:pic>
          <p:nvPicPr>
            <p:cNvPr id="59" name="Picture 2" descr="The Definition Of Combination Learning">
              <a:extLst>
                <a:ext uri="{FF2B5EF4-FFF2-40B4-BE49-F238E27FC236}">
                  <a16:creationId xmlns:a16="http://schemas.microsoft.com/office/drawing/2014/main" id="{7D7D327D-2D42-4908-CCF0-B69D914C7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The Definition Of Combination Learning">
              <a:extLst>
                <a:ext uri="{FF2B5EF4-FFF2-40B4-BE49-F238E27FC236}">
                  <a16:creationId xmlns:a16="http://schemas.microsoft.com/office/drawing/2014/main" id="{9E37BEC3-5F06-F992-EEEA-82CF3843A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FE29254-6EF0-B6DE-4DBF-BE74CC585ABB}"/>
              </a:ext>
            </a:extLst>
          </p:cNvPr>
          <p:cNvGrpSpPr/>
          <p:nvPr/>
        </p:nvGrpSpPr>
        <p:grpSpPr>
          <a:xfrm>
            <a:off x="7388618" y="2471216"/>
            <a:ext cx="411619" cy="792284"/>
            <a:chOff x="3110213" y="3730507"/>
            <a:chExt cx="411619" cy="792284"/>
          </a:xfrm>
        </p:grpSpPr>
        <p:pic>
          <p:nvPicPr>
            <p:cNvPr id="63" name="Picture 2" descr="The Definition Of Combination Learning">
              <a:extLst>
                <a:ext uri="{FF2B5EF4-FFF2-40B4-BE49-F238E27FC236}">
                  <a16:creationId xmlns:a16="http://schemas.microsoft.com/office/drawing/2014/main" id="{CD6F722C-82B1-609D-C8A3-FB2904E317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The Definition Of Combination Learning">
              <a:extLst>
                <a:ext uri="{FF2B5EF4-FFF2-40B4-BE49-F238E27FC236}">
                  <a16:creationId xmlns:a16="http://schemas.microsoft.com/office/drawing/2014/main" id="{ACAF1100-E6E3-9CE2-6DD7-908E1C783C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B57353C-856F-15BE-FB05-644C5A4C27E5}"/>
              </a:ext>
            </a:extLst>
          </p:cNvPr>
          <p:cNvGrpSpPr/>
          <p:nvPr/>
        </p:nvGrpSpPr>
        <p:grpSpPr>
          <a:xfrm>
            <a:off x="4515118" y="4177940"/>
            <a:ext cx="411619" cy="792284"/>
            <a:chOff x="3110213" y="3730507"/>
            <a:chExt cx="411619" cy="792284"/>
          </a:xfrm>
        </p:grpSpPr>
        <p:pic>
          <p:nvPicPr>
            <p:cNvPr id="66" name="Picture 2" descr="The Definition Of Combination Learning">
              <a:extLst>
                <a:ext uri="{FF2B5EF4-FFF2-40B4-BE49-F238E27FC236}">
                  <a16:creationId xmlns:a16="http://schemas.microsoft.com/office/drawing/2014/main" id="{6886405B-8716-5581-FA89-CD83D0934A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The Definition Of Combination Learning">
              <a:extLst>
                <a:ext uri="{FF2B5EF4-FFF2-40B4-BE49-F238E27FC236}">
                  <a16:creationId xmlns:a16="http://schemas.microsoft.com/office/drawing/2014/main" id="{04EB7383-E3FE-B9EB-2477-582F8B9CF7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023CE2C-0890-5C59-B4EE-F5C000465590}"/>
              </a:ext>
            </a:extLst>
          </p:cNvPr>
          <p:cNvGrpSpPr/>
          <p:nvPr/>
        </p:nvGrpSpPr>
        <p:grpSpPr>
          <a:xfrm>
            <a:off x="5919054" y="1308789"/>
            <a:ext cx="411619" cy="792284"/>
            <a:chOff x="3110213" y="3730507"/>
            <a:chExt cx="411619" cy="792284"/>
          </a:xfrm>
        </p:grpSpPr>
        <p:pic>
          <p:nvPicPr>
            <p:cNvPr id="70" name="Picture 2" descr="The Definition Of Combination Learning">
              <a:extLst>
                <a:ext uri="{FF2B5EF4-FFF2-40B4-BE49-F238E27FC236}">
                  <a16:creationId xmlns:a16="http://schemas.microsoft.com/office/drawing/2014/main" id="{A078D70C-EAD2-8CF4-1CFA-F8768F3EDF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The Definition Of Combination Learning">
              <a:extLst>
                <a:ext uri="{FF2B5EF4-FFF2-40B4-BE49-F238E27FC236}">
                  <a16:creationId xmlns:a16="http://schemas.microsoft.com/office/drawing/2014/main" id="{F9BBDBD0-356F-45A3-21D6-FB9F1ACDE0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C69D203-C174-4A6E-EADA-4232E831A52E}"/>
              </a:ext>
            </a:extLst>
          </p:cNvPr>
          <p:cNvGrpSpPr/>
          <p:nvPr/>
        </p:nvGrpSpPr>
        <p:grpSpPr>
          <a:xfrm>
            <a:off x="10287301" y="3034058"/>
            <a:ext cx="411619" cy="792284"/>
            <a:chOff x="3110213" y="3730507"/>
            <a:chExt cx="411619" cy="792284"/>
          </a:xfrm>
        </p:grpSpPr>
        <p:pic>
          <p:nvPicPr>
            <p:cNvPr id="73" name="Picture 2" descr="The Definition Of Combination Learning">
              <a:extLst>
                <a:ext uri="{FF2B5EF4-FFF2-40B4-BE49-F238E27FC236}">
                  <a16:creationId xmlns:a16="http://schemas.microsoft.com/office/drawing/2014/main" id="{E13740FF-1306-B9C9-A15A-9FFE9BCD07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The Definition Of Combination Learning">
              <a:extLst>
                <a:ext uri="{FF2B5EF4-FFF2-40B4-BE49-F238E27FC236}">
                  <a16:creationId xmlns:a16="http://schemas.microsoft.com/office/drawing/2014/main" id="{6A73C1EF-5A02-3FAE-C1D5-9B6D9CA14C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8EAAF465-1753-D8B3-DEC7-0D081CB3BCA1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 and Remote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7CE34C5-2897-782B-3A36-31B9428D2ADB}"/>
              </a:ext>
            </a:extLst>
          </p:cNvPr>
          <p:cNvSpPr/>
          <p:nvPr/>
        </p:nvSpPr>
        <p:spPr>
          <a:xfrm>
            <a:off x="3075050" y="967336"/>
            <a:ext cx="8571081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7" name="Diagram 76">
            <a:extLst>
              <a:ext uri="{FF2B5EF4-FFF2-40B4-BE49-F238E27FC236}">
                <a16:creationId xmlns:a16="http://schemas.microsoft.com/office/drawing/2014/main" id="{45CD9B0F-E05D-A806-C6BA-B22DDF0A59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93704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78" name="Rectangle 77">
            <a:extLst>
              <a:ext uri="{FF2B5EF4-FFF2-40B4-BE49-F238E27FC236}">
                <a16:creationId xmlns:a16="http://schemas.microsoft.com/office/drawing/2014/main" id="{2A4E10A9-A359-6BEE-0EA4-7B36037252E2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19084968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6" name="Straight Connector 225">
            <a:extLst>
              <a:ext uri="{FF2B5EF4-FFF2-40B4-BE49-F238E27FC236}">
                <a16:creationId xmlns:a16="http://schemas.microsoft.com/office/drawing/2014/main" id="{9E0F6B04-8D42-705F-7CA4-65E7F1AA4F3D}"/>
              </a:ext>
            </a:extLst>
          </p:cNvPr>
          <p:cNvCxnSpPr>
            <a:cxnSpLocks/>
          </p:cNvCxnSpPr>
          <p:nvPr/>
        </p:nvCxnSpPr>
        <p:spPr>
          <a:xfrm flipV="1">
            <a:off x="7935656" y="2275916"/>
            <a:ext cx="988472" cy="442831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6" name="Straight Connector 215">
            <a:extLst>
              <a:ext uri="{FF2B5EF4-FFF2-40B4-BE49-F238E27FC236}">
                <a16:creationId xmlns:a16="http://schemas.microsoft.com/office/drawing/2014/main" id="{9AB914E9-AD8D-ACD2-6E20-E8C9A9E52DC7}"/>
              </a:ext>
            </a:extLst>
          </p:cNvPr>
          <p:cNvCxnSpPr>
            <a:cxnSpLocks/>
          </p:cNvCxnSpPr>
          <p:nvPr/>
        </p:nvCxnSpPr>
        <p:spPr>
          <a:xfrm>
            <a:off x="3977726" y="4152521"/>
            <a:ext cx="1007625" cy="576404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5" name="Straight Connector 214">
            <a:extLst>
              <a:ext uri="{FF2B5EF4-FFF2-40B4-BE49-F238E27FC236}">
                <a16:creationId xmlns:a16="http://schemas.microsoft.com/office/drawing/2014/main" id="{F176AA51-9760-1013-634A-75C45D68C2B2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4364183" y="3414596"/>
            <a:ext cx="6038153" cy="596365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E99E6BA6-89EA-DBF6-EBB3-59C91075415B}"/>
              </a:ext>
            </a:extLst>
          </p:cNvPr>
          <p:cNvCxnSpPr>
            <a:cxnSpLocks/>
          </p:cNvCxnSpPr>
          <p:nvPr/>
        </p:nvCxnSpPr>
        <p:spPr>
          <a:xfrm>
            <a:off x="8560355" y="2977034"/>
            <a:ext cx="2175119" cy="510407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B0DAD0-5704-0F19-7C3C-F7F9F6454185}"/>
              </a:ext>
            </a:extLst>
          </p:cNvPr>
          <p:cNvCxnSpPr>
            <a:cxnSpLocks/>
            <a:endCxn id="57" idx="3"/>
          </p:cNvCxnSpPr>
          <p:nvPr/>
        </p:nvCxnSpPr>
        <p:spPr>
          <a:xfrm>
            <a:off x="7193047" y="1544333"/>
            <a:ext cx="2078984" cy="628460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D15C83A-5B76-3798-93DF-8608BD17A36B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316071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2c – 6 Modules in Specialist Locations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1C63C3-C925-E810-CB57-0406E3CFFEE3}"/>
              </a:ext>
            </a:extLst>
          </p:cNvPr>
          <p:cNvSpPr/>
          <p:nvPr/>
        </p:nvSpPr>
        <p:spPr>
          <a:xfrm>
            <a:off x="3185107" y="3779954"/>
            <a:ext cx="1179076" cy="462014"/>
          </a:xfrm>
          <a:prstGeom prst="rect">
            <a:avLst/>
          </a:prstGeom>
          <a:solidFill>
            <a:srgbClr val="E57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A2128-51CB-0A8A-76F6-68664771B509}"/>
              </a:ext>
            </a:extLst>
          </p:cNvPr>
          <p:cNvSpPr/>
          <p:nvPr/>
        </p:nvSpPr>
        <p:spPr>
          <a:xfrm>
            <a:off x="3789649" y="379918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A1A4A39-90D1-F769-0EFA-83C5449407AA}"/>
              </a:ext>
            </a:extLst>
          </p:cNvPr>
          <p:cNvSpPr/>
          <p:nvPr/>
        </p:nvSpPr>
        <p:spPr>
          <a:xfrm>
            <a:off x="3408393" y="3797294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EDA6D1-1EC6-2EFA-F91E-6BFC84351B8E}"/>
              </a:ext>
            </a:extLst>
          </p:cNvPr>
          <p:cNvSpPr/>
          <p:nvPr/>
        </p:nvSpPr>
        <p:spPr>
          <a:xfrm>
            <a:off x="4627344" y="4353778"/>
            <a:ext cx="1179076" cy="462014"/>
          </a:xfrm>
          <a:prstGeom prst="rect">
            <a:avLst/>
          </a:prstGeom>
          <a:solidFill>
            <a:srgbClr val="3B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47EA8E-6958-1B1D-EFA3-9E4DFFB1F67A}"/>
              </a:ext>
            </a:extLst>
          </p:cNvPr>
          <p:cNvSpPr/>
          <p:nvPr/>
        </p:nvSpPr>
        <p:spPr>
          <a:xfrm>
            <a:off x="5216882" y="4375031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1403632-8657-CABC-12BF-16F6D98F506D}"/>
              </a:ext>
            </a:extLst>
          </p:cNvPr>
          <p:cNvSpPr/>
          <p:nvPr/>
        </p:nvSpPr>
        <p:spPr>
          <a:xfrm>
            <a:off x="4866711" y="4373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D78CC48-9EC6-803E-0A2E-50E2F52EE78E}"/>
              </a:ext>
            </a:extLst>
          </p:cNvPr>
          <p:cNvSpPr/>
          <p:nvPr/>
        </p:nvSpPr>
        <p:spPr>
          <a:xfrm>
            <a:off x="6069581" y="1484659"/>
            <a:ext cx="1179076" cy="462014"/>
          </a:xfrm>
          <a:prstGeom prst="rect">
            <a:avLst/>
          </a:prstGeom>
          <a:solidFill>
            <a:srgbClr val="3FC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7" name="Picture 2" descr="The Definition Of Combination Learning">
            <a:extLst>
              <a:ext uri="{FF2B5EF4-FFF2-40B4-BE49-F238E27FC236}">
                <a16:creationId xmlns:a16="http://schemas.microsoft.com/office/drawing/2014/main" id="{87E2BD07-5D72-1C14-767E-7C3D84536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6012058" y="1397450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" name="Rectangle 93">
            <a:extLst>
              <a:ext uri="{FF2B5EF4-FFF2-40B4-BE49-F238E27FC236}">
                <a16:creationId xmlns:a16="http://schemas.microsoft.com/office/drawing/2014/main" id="{8D3AA938-51A3-2C5D-2614-327A096A32A6}"/>
              </a:ext>
            </a:extLst>
          </p:cNvPr>
          <p:cNvSpPr/>
          <p:nvPr/>
        </p:nvSpPr>
        <p:spPr>
          <a:xfrm>
            <a:off x="6679765" y="150054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455F528-BE9E-88A0-D622-D405961A459C}"/>
              </a:ext>
            </a:extLst>
          </p:cNvPr>
          <p:cNvSpPr/>
          <p:nvPr/>
        </p:nvSpPr>
        <p:spPr>
          <a:xfrm>
            <a:off x="6308948" y="15002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4C227E0-50C6-DE10-A5EB-FF796C73E490}"/>
              </a:ext>
            </a:extLst>
          </p:cNvPr>
          <p:cNvSpPr/>
          <p:nvPr/>
        </p:nvSpPr>
        <p:spPr>
          <a:xfrm>
            <a:off x="7511818" y="2632022"/>
            <a:ext cx="1179076" cy="462014"/>
          </a:xfrm>
          <a:prstGeom prst="rect">
            <a:avLst/>
          </a:prstGeom>
          <a:solidFill>
            <a:srgbClr val="7E2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5DE64AE-5741-C7AF-16FA-D3E01783E44C}"/>
              </a:ext>
            </a:extLst>
          </p:cNvPr>
          <p:cNvSpPr/>
          <p:nvPr/>
        </p:nvSpPr>
        <p:spPr>
          <a:xfrm>
            <a:off x="8116360" y="265327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1CDDB16-4D52-2973-D0CD-8DCC5E29DA1E}"/>
              </a:ext>
            </a:extLst>
          </p:cNvPr>
          <p:cNvSpPr/>
          <p:nvPr/>
        </p:nvSpPr>
        <p:spPr>
          <a:xfrm>
            <a:off x="7714983" y="264484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1123F44-7436-A608-B56B-505D540D6158}"/>
              </a:ext>
            </a:extLst>
          </p:cNvPr>
          <p:cNvSpPr/>
          <p:nvPr/>
        </p:nvSpPr>
        <p:spPr>
          <a:xfrm>
            <a:off x="8954055" y="2061199"/>
            <a:ext cx="1179076" cy="462014"/>
          </a:xfrm>
          <a:prstGeom prst="rect">
            <a:avLst/>
          </a:prstGeom>
          <a:solidFill>
            <a:srgbClr val="4A4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FA841D0-88FB-897D-4D69-09CF532C5279}"/>
              </a:ext>
            </a:extLst>
          </p:cNvPr>
          <p:cNvSpPr/>
          <p:nvPr/>
        </p:nvSpPr>
        <p:spPr>
          <a:xfrm>
            <a:off x="9558597" y="208309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5D90C21-8A19-7E5E-33ED-9FAF9C7CE726}"/>
              </a:ext>
            </a:extLst>
          </p:cNvPr>
          <p:cNvSpPr/>
          <p:nvPr/>
        </p:nvSpPr>
        <p:spPr>
          <a:xfrm>
            <a:off x="9187289" y="206767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2844E47-89F3-53E6-E1C5-248383989DF8}"/>
              </a:ext>
            </a:extLst>
          </p:cNvPr>
          <p:cNvSpPr/>
          <p:nvPr/>
        </p:nvSpPr>
        <p:spPr>
          <a:xfrm>
            <a:off x="10396291" y="3202845"/>
            <a:ext cx="1179076" cy="462014"/>
          </a:xfrm>
          <a:prstGeom prst="rect">
            <a:avLst/>
          </a:prstGeom>
          <a:solidFill>
            <a:srgbClr val="D14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49085D8-DB07-2846-E5CA-800279AD21B2}"/>
              </a:ext>
            </a:extLst>
          </p:cNvPr>
          <p:cNvSpPr/>
          <p:nvPr/>
        </p:nvSpPr>
        <p:spPr>
          <a:xfrm>
            <a:off x="10396291" y="5080130"/>
            <a:ext cx="1179076" cy="462014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689998D-3A68-B27A-587E-A0E25F1074DC}"/>
              </a:ext>
            </a:extLst>
          </p:cNvPr>
          <p:cNvSpPr/>
          <p:nvPr/>
        </p:nvSpPr>
        <p:spPr>
          <a:xfrm>
            <a:off x="11006312" y="322201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CA3A0F43-1707-BEFA-B217-32001D2394D4}"/>
              </a:ext>
            </a:extLst>
          </p:cNvPr>
          <p:cNvSpPr/>
          <p:nvPr/>
        </p:nvSpPr>
        <p:spPr>
          <a:xfrm>
            <a:off x="10985829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120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60 CR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2390756-E6C4-EA46-004A-87A8BF835368}"/>
              </a:ext>
            </a:extLst>
          </p:cNvPr>
          <p:cNvSpPr/>
          <p:nvPr/>
        </p:nvSpPr>
        <p:spPr>
          <a:xfrm>
            <a:off x="11000833" y="5564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360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180 CR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1C85C82-9E2D-D569-951F-3E53A14BD963}"/>
              </a:ext>
            </a:extLst>
          </p:cNvPr>
          <p:cNvSpPr/>
          <p:nvPr/>
        </p:nvSpPr>
        <p:spPr>
          <a:xfrm>
            <a:off x="10599456" y="3214157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3399567D-81EA-3A96-B4E6-04DFE2E03448}"/>
              </a:ext>
            </a:extLst>
          </p:cNvPr>
          <p:cNvSpPr/>
          <p:nvPr/>
        </p:nvSpPr>
        <p:spPr>
          <a:xfrm>
            <a:off x="10619577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pic>
        <p:nvPicPr>
          <p:cNvPr id="57" name="Picture 2" descr="The Definition Of Combination Learning">
            <a:extLst>
              <a:ext uri="{FF2B5EF4-FFF2-40B4-BE49-F238E27FC236}">
                <a16:creationId xmlns:a16="http://schemas.microsoft.com/office/drawing/2014/main" id="{188AEB28-4502-3A18-3A92-EDAB1D795E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8869313" y="1983724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The Definition Of Combination Learning">
            <a:extLst>
              <a:ext uri="{FF2B5EF4-FFF2-40B4-BE49-F238E27FC236}">
                <a16:creationId xmlns:a16="http://schemas.microsoft.com/office/drawing/2014/main" id="{566F8096-0537-62B7-37D8-AB6E14CB8B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7438860" y="2587737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" name="Picture 2" descr="The Definition Of Combination Learning">
            <a:extLst>
              <a:ext uri="{FF2B5EF4-FFF2-40B4-BE49-F238E27FC236}">
                <a16:creationId xmlns:a16="http://schemas.microsoft.com/office/drawing/2014/main" id="{FB5CD588-757F-FD29-1F88-D60DFD05A3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4582633" y="4308343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" name="Picture 2" descr="The Definition Of Combination Learning">
            <a:extLst>
              <a:ext uri="{FF2B5EF4-FFF2-40B4-BE49-F238E27FC236}">
                <a16:creationId xmlns:a16="http://schemas.microsoft.com/office/drawing/2014/main" id="{ED0E411C-8165-C917-021A-CDAFFACCBC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3125229" y="3730507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" name="Picture 2" descr="The Definition Of Combination Learning">
            <a:extLst>
              <a:ext uri="{FF2B5EF4-FFF2-40B4-BE49-F238E27FC236}">
                <a16:creationId xmlns:a16="http://schemas.microsoft.com/office/drawing/2014/main" id="{8E6EA275-2016-C01C-193D-28D7A3CAC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91" t="18918" r="36243" b="71985"/>
          <a:stretch/>
        </p:blipFill>
        <p:spPr bwMode="auto">
          <a:xfrm>
            <a:off x="10332756" y="3134457"/>
            <a:ext cx="402718" cy="3781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3" name="Rectangle 212">
            <a:extLst>
              <a:ext uri="{FF2B5EF4-FFF2-40B4-BE49-F238E27FC236}">
                <a16:creationId xmlns:a16="http://schemas.microsoft.com/office/drawing/2014/main" id="{B58B3FE7-BB1A-D6A5-AD27-3CE4606B4ED9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12 Week course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 Weeks in each location</a:t>
            </a:r>
          </a:p>
        </p:txBody>
      </p:sp>
      <p:pic>
        <p:nvPicPr>
          <p:cNvPr id="217" name="Graphic 216" descr="Airplane with solid fill">
            <a:extLst>
              <a:ext uri="{FF2B5EF4-FFF2-40B4-BE49-F238E27FC236}">
                <a16:creationId xmlns:a16="http://schemas.microsoft.com/office/drawing/2014/main" id="{9750B150-3AB3-6EBD-8091-3B8F22B1D6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7235651">
            <a:off x="4108532" y="4116863"/>
            <a:ext cx="507907" cy="507907"/>
          </a:xfrm>
          <a:prstGeom prst="rect">
            <a:avLst/>
          </a:prstGeom>
        </p:spPr>
      </p:pic>
      <p:pic>
        <p:nvPicPr>
          <p:cNvPr id="222" name="Graphic 221" descr="Airplane with solid fill">
            <a:extLst>
              <a:ext uri="{FF2B5EF4-FFF2-40B4-BE49-F238E27FC236}">
                <a16:creationId xmlns:a16="http://schemas.microsoft.com/office/drawing/2014/main" id="{E72FD5C3-04FC-7352-AE40-99EA0532F0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5812060">
            <a:off x="6813581" y="3488075"/>
            <a:ext cx="507907" cy="507907"/>
          </a:xfrm>
          <a:prstGeom prst="rect">
            <a:avLst/>
          </a:prstGeom>
        </p:spPr>
      </p:pic>
      <p:pic>
        <p:nvPicPr>
          <p:cNvPr id="223" name="Graphic 222" descr="Airplane with solid fill">
            <a:extLst>
              <a:ext uri="{FF2B5EF4-FFF2-40B4-BE49-F238E27FC236}">
                <a16:creationId xmlns:a16="http://schemas.microsoft.com/office/drawing/2014/main" id="{FC054B27-03CD-6ABF-A53B-E178BEA7AE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251663">
            <a:off x="9232675" y="2931793"/>
            <a:ext cx="507907" cy="507907"/>
          </a:xfrm>
          <a:prstGeom prst="rect">
            <a:avLst/>
          </a:prstGeom>
        </p:spPr>
      </p:pic>
      <p:pic>
        <p:nvPicPr>
          <p:cNvPr id="224" name="Graphic 223" descr="Airplane with solid fill">
            <a:extLst>
              <a:ext uri="{FF2B5EF4-FFF2-40B4-BE49-F238E27FC236}">
                <a16:creationId xmlns:a16="http://schemas.microsoft.com/office/drawing/2014/main" id="{D56FAED6-3C9A-7767-1D83-A609845021C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4736134">
            <a:off x="8246731" y="2208834"/>
            <a:ext cx="507907" cy="507907"/>
          </a:xfrm>
          <a:prstGeom prst="rect">
            <a:avLst/>
          </a:prstGeom>
        </p:spPr>
      </p:pic>
      <p:pic>
        <p:nvPicPr>
          <p:cNvPr id="225" name="Graphic 224" descr="Airplane with solid fill">
            <a:extLst>
              <a:ext uri="{FF2B5EF4-FFF2-40B4-BE49-F238E27FC236}">
                <a16:creationId xmlns:a16="http://schemas.microsoft.com/office/drawing/2014/main" id="{B65C31F6-3B68-337B-0F28-01C2870DAF3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395404">
            <a:off x="7739820" y="1540385"/>
            <a:ext cx="507907" cy="507907"/>
          </a:xfrm>
          <a:prstGeom prst="rect">
            <a:avLst/>
          </a:prstGeom>
        </p:spPr>
      </p:pic>
      <p:sp>
        <p:nvSpPr>
          <p:cNvPr id="229" name="Rectangle 228">
            <a:extLst>
              <a:ext uri="{FF2B5EF4-FFF2-40B4-BE49-F238E27FC236}">
                <a16:creationId xmlns:a16="http://schemas.microsoft.com/office/drawing/2014/main" id="{DB74E2B5-56AE-0E3F-3DD6-570BBD6E82AF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1D7CA561-46C3-32A0-4027-784C2B8F58B3}"/>
              </a:ext>
            </a:extLst>
          </p:cNvPr>
          <p:cNvSpPr/>
          <p:nvPr/>
        </p:nvSpPr>
        <p:spPr>
          <a:xfrm>
            <a:off x="3075050" y="967336"/>
            <a:ext cx="8571081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8" name="Diagram 57">
            <a:extLst>
              <a:ext uri="{FF2B5EF4-FFF2-40B4-BE49-F238E27FC236}">
                <a16:creationId xmlns:a16="http://schemas.microsoft.com/office/drawing/2014/main" id="{46ADE0B4-E3B8-D698-0918-CB5BD6F494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93704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59" name="Rectangle 58">
            <a:extLst>
              <a:ext uri="{FF2B5EF4-FFF2-40B4-BE49-F238E27FC236}">
                <a16:creationId xmlns:a16="http://schemas.microsoft.com/office/drawing/2014/main" id="{412421BD-3094-6B47-6C95-7C52E2D4CF4A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1878687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9EE2C1B-0562-7706-CE0E-85056EE74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60477" y="1209630"/>
            <a:ext cx="756274" cy="1575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70A218-1210-35B4-9009-BF1F1E7E5E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034" y="1145867"/>
            <a:ext cx="756276" cy="2213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DAB0433-8CA8-F1FC-DB85-4470FF2C96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88" b="19153"/>
          <a:stretch/>
        </p:blipFill>
        <p:spPr>
          <a:xfrm>
            <a:off x="6257154" y="1043832"/>
            <a:ext cx="756275" cy="3233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03A7F6-3C70-79C3-D0F6-A696B721F0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2713" y="989049"/>
            <a:ext cx="756276" cy="37813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8EBBAB6-A68B-EB87-80E4-99624CEFEC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8068"/>
          <a:stretch/>
        </p:blipFill>
        <p:spPr>
          <a:xfrm>
            <a:off x="3388272" y="1007135"/>
            <a:ext cx="756276" cy="3600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01A84D1-8120-C09F-2A9D-5C746D3007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594" y="1026311"/>
            <a:ext cx="756275" cy="340876"/>
          </a:xfrm>
          <a:prstGeom prst="rect">
            <a:avLst/>
          </a:pr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6F87419-FA47-5693-2415-E0544E4B1BCF}"/>
              </a:ext>
            </a:extLst>
          </p:cNvPr>
          <p:cNvSpPr txBox="1">
            <a:spLocks/>
          </p:cNvSpPr>
          <p:nvPr/>
        </p:nvSpPr>
        <p:spPr bwMode="auto">
          <a:xfrm>
            <a:off x="202989" y="1489829"/>
            <a:ext cx="2685964" cy="462014"/>
          </a:xfrm>
          <a:prstGeom prst="rect">
            <a:avLst/>
          </a:prstGeom>
          <a:solidFill>
            <a:srgbClr val="3FC49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IO1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Advanced Materials &amp; Materials for ALM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E30FF335-8A4D-E3B1-C967-9EACA72174AE}"/>
              </a:ext>
            </a:extLst>
          </p:cNvPr>
          <p:cNvSpPr txBox="1">
            <a:spLocks/>
          </p:cNvSpPr>
          <p:nvPr/>
        </p:nvSpPr>
        <p:spPr bwMode="auto">
          <a:xfrm>
            <a:off x="202989" y="3211301"/>
            <a:ext cx="2685964" cy="462014"/>
          </a:xfrm>
          <a:prstGeom prst="rect">
            <a:avLst/>
          </a:prstGeom>
          <a:solidFill>
            <a:srgbClr val="D1408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IO4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Metals based ALM Technology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D97F480-2074-AF68-7176-BBD626774D07}"/>
              </a:ext>
            </a:extLst>
          </p:cNvPr>
          <p:cNvSpPr txBox="1">
            <a:spLocks/>
          </p:cNvSpPr>
          <p:nvPr/>
        </p:nvSpPr>
        <p:spPr bwMode="auto">
          <a:xfrm>
            <a:off x="202989" y="5085301"/>
            <a:ext cx="2685964" cy="462014"/>
          </a:xfrm>
          <a:prstGeom prst="rect">
            <a:avLst/>
          </a:prstGeom>
          <a:solidFill>
            <a:srgbClr val="FFA69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IO7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Engineering Project (MSc Dissertation)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10253E5-462D-11BC-CB88-3620BEE04101}"/>
              </a:ext>
            </a:extLst>
          </p:cNvPr>
          <p:cNvSpPr txBox="1">
            <a:spLocks/>
          </p:cNvSpPr>
          <p:nvPr/>
        </p:nvSpPr>
        <p:spPr bwMode="auto">
          <a:xfrm>
            <a:off x="202989" y="2063653"/>
            <a:ext cx="2685964" cy="462014"/>
          </a:xfrm>
          <a:prstGeom prst="rect">
            <a:avLst/>
          </a:prstGeom>
          <a:solidFill>
            <a:srgbClr val="4A4AA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IO2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Management &amp; Entrepreneurship for ALM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3192BB3-9E66-5958-7D7A-EE579B5F83D5}"/>
              </a:ext>
            </a:extLst>
          </p:cNvPr>
          <p:cNvSpPr txBox="1">
            <a:spLocks/>
          </p:cNvSpPr>
          <p:nvPr/>
        </p:nvSpPr>
        <p:spPr bwMode="auto">
          <a:xfrm>
            <a:off x="202989" y="3785125"/>
            <a:ext cx="2685964" cy="462014"/>
          </a:xfrm>
          <a:prstGeom prst="rect">
            <a:avLst/>
          </a:prstGeom>
          <a:solidFill>
            <a:srgbClr val="E57C0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IO5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Polymer and 3D Printing Tech’ &amp; Applications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8C0E4AAB-C74E-1B2F-168A-7972DE1080E6}"/>
              </a:ext>
            </a:extLst>
          </p:cNvPr>
          <p:cNvSpPr txBox="1">
            <a:spLocks/>
          </p:cNvSpPr>
          <p:nvPr/>
        </p:nvSpPr>
        <p:spPr bwMode="auto">
          <a:xfrm>
            <a:off x="202989" y="2637477"/>
            <a:ext cx="2685964" cy="462014"/>
          </a:xfrm>
          <a:prstGeom prst="rect">
            <a:avLst/>
          </a:prstGeom>
          <a:solidFill>
            <a:srgbClr val="7E2E84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IO3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Quality Control &amp; Part Validation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77078D8B-4503-CFCE-6037-10541AC4E251}"/>
              </a:ext>
            </a:extLst>
          </p:cNvPr>
          <p:cNvSpPr txBox="1">
            <a:spLocks/>
          </p:cNvSpPr>
          <p:nvPr/>
        </p:nvSpPr>
        <p:spPr bwMode="auto">
          <a:xfrm>
            <a:off x="202989" y="4358949"/>
            <a:ext cx="2685964" cy="462014"/>
          </a:xfrm>
          <a:prstGeom prst="rect">
            <a:avLst/>
          </a:prstGeom>
          <a:solidFill>
            <a:srgbClr val="3B97CA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4" indent="-342884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2944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120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297" indent="-228588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474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8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GB" sz="1050" b="1" dirty="0">
                <a:solidFill>
                  <a:srgbClr val="002060"/>
                </a:solidFill>
              </a:rPr>
              <a:t>IO6</a:t>
            </a:r>
          </a:p>
          <a:p>
            <a:pPr marL="0" indent="0" algn="ctr">
              <a:buNone/>
            </a:pPr>
            <a:r>
              <a:rPr lang="en-GB" sz="1050" dirty="0">
                <a:solidFill>
                  <a:srgbClr val="002060"/>
                </a:solidFill>
              </a:rPr>
              <a:t>Design &amp; Simulation for ALM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1C63C3-C925-E810-CB57-0406E3CFFEE3}"/>
              </a:ext>
            </a:extLst>
          </p:cNvPr>
          <p:cNvSpPr/>
          <p:nvPr/>
        </p:nvSpPr>
        <p:spPr>
          <a:xfrm>
            <a:off x="3185107" y="3779954"/>
            <a:ext cx="1179076" cy="462014"/>
          </a:xfrm>
          <a:prstGeom prst="rect">
            <a:avLst/>
          </a:prstGeom>
          <a:solidFill>
            <a:srgbClr val="E57C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8A2128-51CB-0A8A-76F6-68664771B509}"/>
              </a:ext>
            </a:extLst>
          </p:cNvPr>
          <p:cNvSpPr/>
          <p:nvPr/>
        </p:nvSpPr>
        <p:spPr>
          <a:xfrm>
            <a:off x="3789649" y="379918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EA1A4A39-90D1-F769-0EFA-83C5449407AA}"/>
              </a:ext>
            </a:extLst>
          </p:cNvPr>
          <p:cNvSpPr/>
          <p:nvPr/>
        </p:nvSpPr>
        <p:spPr>
          <a:xfrm>
            <a:off x="3408393" y="3797294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47EDA6D1-1EC6-2EFA-F91E-6BFC84351B8E}"/>
              </a:ext>
            </a:extLst>
          </p:cNvPr>
          <p:cNvSpPr/>
          <p:nvPr/>
        </p:nvSpPr>
        <p:spPr>
          <a:xfrm>
            <a:off x="4627344" y="4353778"/>
            <a:ext cx="1179076" cy="462014"/>
          </a:xfrm>
          <a:prstGeom prst="rect">
            <a:avLst/>
          </a:prstGeom>
          <a:solidFill>
            <a:srgbClr val="3B97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47EA8E-6958-1B1D-EFA3-9E4DFFB1F67A}"/>
              </a:ext>
            </a:extLst>
          </p:cNvPr>
          <p:cNvSpPr/>
          <p:nvPr/>
        </p:nvSpPr>
        <p:spPr>
          <a:xfrm>
            <a:off x="5216882" y="4375031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1403632-8657-CABC-12BF-16F6D98F506D}"/>
              </a:ext>
            </a:extLst>
          </p:cNvPr>
          <p:cNvSpPr/>
          <p:nvPr/>
        </p:nvSpPr>
        <p:spPr>
          <a:xfrm>
            <a:off x="4866711" y="4373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FD78CC48-9EC6-803E-0A2E-50E2F52EE78E}"/>
              </a:ext>
            </a:extLst>
          </p:cNvPr>
          <p:cNvSpPr/>
          <p:nvPr/>
        </p:nvSpPr>
        <p:spPr>
          <a:xfrm>
            <a:off x="6069581" y="1484659"/>
            <a:ext cx="1179076" cy="462014"/>
          </a:xfrm>
          <a:prstGeom prst="rect">
            <a:avLst/>
          </a:prstGeom>
          <a:solidFill>
            <a:srgbClr val="3FC4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D3AA938-51A3-2C5D-2614-327A096A32A6}"/>
              </a:ext>
            </a:extLst>
          </p:cNvPr>
          <p:cNvSpPr/>
          <p:nvPr/>
        </p:nvSpPr>
        <p:spPr>
          <a:xfrm>
            <a:off x="6679765" y="150054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F455F528-BE9E-88A0-D622-D405961A459C}"/>
              </a:ext>
            </a:extLst>
          </p:cNvPr>
          <p:cNvSpPr/>
          <p:nvPr/>
        </p:nvSpPr>
        <p:spPr>
          <a:xfrm>
            <a:off x="6308948" y="15002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44C227E0-50C6-DE10-A5EB-FF796C73E490}"/>
              </a:ext>
            </a:extLst>
          </p:cNvPr>
          <p:cNvSpPr/>
          <p:nvPr/>
        </p:nvSpPr>
        <p:spPr>
          <a:xfrm>
            <a:off x="7511818" y="2632022"/>
            <a:ext cx="1179076" cy="462014"/>
          </a:xfrm>
          <a:prstGeom prst="rect">
            <a:avLst/>
          </a:prstGeom>
          <a:solidFill>
            <a:srgbClr val="7E2E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55DE64AE-5741-C7AF-16FA-D3E01783E44C}"/>
              </a:ext>
            </a:extLst>
          </p:cNvPr>
          <p:cNvSpPr/>
          <p:nvPr/>
        </p:nvSpPr>
        <p:spPr>
          <a:xfrm>
            <a:off x="8116360" y="2653275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21CDDB16-4D52-2973-D0CD-8DCC5E29DA1E}"/>
              </a:ext>
            </a:extLst>
          </p:cNvPr>
          <p:cNvSpPr/>
          <p:nvPr/>
        </p:nvSpPr>
        <p:spPr>
          <a:xfrm>
            <a:off x="7714983" y="264484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B1123F44-7436-A608-B56B-505D540D6158}"/>
              </a:ext>
            </a:extLst>
          </p:cNvPr>
          <p:cNvSpPr/>
          <p:nvPr/>
        </p:nvSpPr>
        <p:spPr>
          <a:xfrm>
            <a:off x="8954055" y="2061199"/>
            <a:ext cx="1179076" cy="462014"/>
          </a:xfrm>
          <a:prstGeom prst="rect">
            <a:avLst/>
          </a:prstGeom>
          <a:solidFill>
            <a:srgbClr val="4A4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4FA841D0-88FB-897D-4D69-09CF532C5279}"/>
              </a:ext>
            </a:extLst>
          </p:cNvPr>
          <p:cNvSpPr/>
          <p:nvPr/>
        </p:nvSpPr>
        <p:spPr>
          <a:xfrm>
            <a:off x="9558597" y="2083098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95D90C21-8A19-7E5E-33ED-9FAF9C7CE726}"/>
              </a:ext>
            </a:extLst>
          </p:cNvPr>
          <p:cNvSpPr/>
          <p:nvPr/>
        </p:nvSpPr>
        <p:spPr>
          <a:xfrm>
            <a:off x="9187289" y="206767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181" name="Rectangle 180">
            <a:extLst>
              <a:ext uri="{FF2B5EF4-FFF2-40B4-BE49-F238E27FC236}">
                <a16:creationId xmlns:a16="http://schemas.microsoft.com/office/drawing/2014/main" id="{C2844E47-89F3-53E6-E1C5-248383989DF8}"/>
              </a:ext>
            </a:extLst>
          </p:cNvPr>
          <p:cNvSpPr/>
          <p:nvPr/>
        </p:nvSpPr>
        <p:spPr>
          <a:xfrm>
            <a:off x="10396291" y="3202845"/>
            <a:ext cx="1179076" cy="462014"/>
          </a:xfrm>
          <a:prstGeom prst="rect">
            <a:avLst/>
          </a:prstGeom>
          <a:solidFill>
            <a:srgbClr val="D140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49085D8-DB07-2846-E5CA-800279AD21B2}"/>
              </a:ext>
            </a:extLst>
          </p:cNvPr>
          <p:cNvSpPr/>
          <p:nvPr/>
        </p:nvSpPr>
        <p:spPr>
          <a:xfrm>
            <a:off x="10396291" y="5080130"/>
            <a:ext cx="1179076" cy="462014"/>
          </a:xfrm>
          <a:prstGeom prst="rect">
            <a:avLst/>
          </a:prstGeom>
          <a:solidFill>
            <a:srgbClr val="FFA6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9689998D-3A68-B27A-587E-A0E25F1074DC}"/>
              </a:ext>
            </a:extLst>
          </p:cNvPr>
          <p:cNvSpPr/>
          <p:nvPr/>
        </p:nvSpPr>
        <p:spPr>
          <a:xfrm>
            <a:off x="11006312" y="3222019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20 CR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CA3A0F43-1707-BEFA-B217-32001D2394D4}"/>
              </a:ext>
            </a:extLst>
          </p:cNvPr>
          <p:cNvSpPr/>
          <p:nvPr/>
        </p:nvSpPr>
        <p:spPr>
          <a:xfrm>
            <a:off x="10985829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120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60 CR</a:t>
            </a:r>
          </a:p>
        </p:txBody>
      </p:sp>
      <p:sp>
        <p:nvSpPr>
          <p:cNvPr id="191" name="Rectangle 190">
            <a:extLst>
              <a:ext uri="{FF2B5EF4-FFF2-40B4-BE49-F238E27FC236}">
                <a16:creationId xmlns:a16="http://schemas.microsoft.com/office/drawing/2014/main" id="{D2390756-E6C4-EA46-004A-87A8BF835368}"/>
              </a:ext>
            </a:extLst>
          </p:cNvPr>
          <p:cNvSpPr/>
          <p:nvPr/>
        </p:nvSpPr>
        <p:spPr>
          <a:xfrm>
            <a:off x="11000833" y="556496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360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180 CR</a:t>
            </a:r>
          </a:p>
        </p:txBody>
      </p:sp>
      <p:sp>
        <p:nvSpPr>
          <p:cNvPr id="201" name="Rectangle 200">
            <a:extLst>
              <a:ext uri="{FF2B5EF4-FFF2-40B4-BE49-F238E27FC236}">
                <a16:creationId xmlns:a16="http://schemas.microsoft.com/office/drawing/2014/main" id="{11C85C82-9E2D-D569-951F-3E53A14BD963}"/>
              </a:ext>
            </a:extLst>
          </p:cNvPr>
          <p:cNvSpPr/>
          <p:nvPr/>
        </p:nvSpPr>
        <p:spPr>
          <a:xfrm>
            <a:off x="10599456" y="3214157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4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10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3399567D-81EA-3A96-B4E6-04DFE2E03448}"/>
              </a:ext>
            </a:extLst>
          </p:cNvPr>
          <p:cNvSpPr/>
          <p:nvPr/>
        </p:nvSpPr>
        <p:spPr>
          <a:xfrm>
            <a:off x="10619577" y="5101383"/>
            <a:ext cx="574534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0 Hrs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30 </a:t>
            </a:r>
            <a:r>
              <a:rPr lang="en-GB" sz="900" b="1" dirty="0" err="1">
                <a:solidFill>
                  <a:sysClr val="windowText" lastClr="000000"/>
                </a:solidFill>
              </a:rPr>
              <a:t>Wk</a:t>
            </a:r>
            <a:endParaRPr lang="en-GB" sz="900" b="1" dirty="0">
              <a:solidFill>
                <a:sysClr val="windowText" lastClr="00000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AD211A-8602-9A75-5B46-FBE3CC876745}"/>
              </a:ext>
            </a:extLst>
          </p:cNvPr>
          <p:cNvGrpSpPr/>
          <p:nvPr/>
        </p:nvGrpSpPr>
        <p:grpSpPr>
          <a:xfrm>
            <a:off x="3068136" y="3612131"/>
            <a:ext cx="411619" cy="792284"/>
            <a:chOff x="3110213" y="3730507"/>
            <a:chExt cx="411619" cy="792284"/>
          </a:xfrm>
        </p:grpSpPr>
        <p:pic>
          <p:nvPicPr>
            <p:cNvPr id="207" name="Picture 2" descr="The Definition Of Combination Learning">
              <a:extLst>
                <a:ext uri="{FF2B5EF4-FFF2-40B4-BE49-F238E27FC236}">
                  <a16:creationId xmlns:a16="http://schemas.microsoft.com/office/drawing/2014/main" id="{ED0E411C-8165-C917-021A-CDAFFACCBC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1" name="Picture 2" descr="The Definition Of Combination Learning">
              <a:extLst>
                <a:ext uri="{FF2B5EF4-FFF2-40B4-BE49-F238E27FC236}">
                  <a16:creationId xmlns:a16="http://schemas.microsoft.com/office/drawing/2014/main" id="{D439B595-2749-1ED2-6223-86DD58539D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3" name="Rectangle 212">
            <a:extLst>
              <a:ext uri="{FF2B5EF4-FFF2-40B4-BE49-F238E27FC236}">
                <a16:creationId xmlns:a16="http://schemas.microsoft.com/office/drawing/2014/main" id="{B58B3FE7-BB1A-D6A5-AD27-3CE4606B4ED9}"/>
              </a:ext>
            </a:extLst>
          </p:cNvPr>
          <p:cNvSpPr/>
          <p:nvPr/>
        </p:nvSpPr>
        <p:spPr>
          <a:xfrm>
            <a:off x="131797" y="5592689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No Time limit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3 Months in a location</a:t>
            </a:r>
          </a:p>
          <a:p>
            <a:pPr algn="ctr"/>
            <a:r>
              <a:rPr lang="en-GB" sz="900" b="1" dirty="0">
                <a:solidFill>
                  <a:sysClr val="windowText" lastClr="000000"/>
                </a:solidFill>
              </a:rPr>
              <a:t>Credit only - No MSc unless all modules complete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0CBFFB9-623E-40C8-003B-2EA7D770EAB9}"/>
              </a:ext>
            </a:extLst>
          </p:cNvPr>
          <p:cNvGrpSpPr/>
          <p:nvPr/>
        </p:nvGrpSpPr>
        <p:grpSpPr>
          <a:xfrm>
            <a:off x="8856392" y="1885584"/>
            <a:ext cx="411619" cy="792284"/>
            <a:chOff x="3110213" y="3730507"/>
            <a:chExt cx="411619" cy="792284"/>
          </a:xfrm>
        </p:grpSpPr>
        <p:pic>
          <p:nvPicPr>
            <p:cNvPr id="59" name="Picture 2" descr="The Definition Of Combination Learning">
              <a:extLst>
                <a:ext uri="{FF2B5EF4-FFF2-40B4-BE49-F238E27FC236}">
                  <a16:creationId xmlns:a16="http://schemas.microsoft.com/office/drawing/2014/main" id="{7D7D327D-2D42-4908-CCF0-B69D914C79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" name="Picture 2" descr="The Definition Of Combination Learning">
              <a:extLst>
                <a:ext uri="{FF2B5EF4-FFF2-40B4-BE49-F238E27FC236}">
                  <a16:creationId xmlns:a16="http://schemas.microsoft.com/office/drawing/2014/main" id="{9E37BEC3-5F06-F992-EEEA-82CF3843A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FE29254-6EF0-B6DE-4DBF-BE74CC585ABB}"/>
              </a:ext>
            </a:extLst>
          </p:cNvPr>
          <p:cNvGrpSpPr/>
          <p:nvPr/>
        </p:nvGrpSpPr>
        <p:grpSpPr>
          <a:xfrm>
            <a:off x="7388618" y="2471216"/>
            <a:ext cx="411619" cy="792284"/>
            <a:chOff x="3110213" y="3730507"/>
            <a:chExt cx="411619" cy="792284"/>
          </a:xfrm>
        </p:grpSpPr>
        <p:pic>
          <p:nvPicPr>
            <p:cNvPr id="63" name="Picture 2" descr="The Definition Of Combination Learning">
              <a:extLst>
                <a:ext uri="{FF2B5EF4-FFF2-40B4-BE49-F238E27FC236}">
                  <a16:creationId xmlns:a16="http://schemas.microsoft.com/office/drawing/2014/main" id="{CD6F722C-82B1-609D-C8A3-FB2904E3172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2" descr="The Definition Of Combination Learning">
              <a:extLst>
                <a:ext uri="{FF2B5EF4-FFF2-40B4-BE49-F238E27FC236}">
                  <a16:creationId xmlns:a16="http://schemas.microsoft.com/office/drawing/2014/main" id="{ACAF1100-E6E3-9CE2-6DD7-908E1C783C1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B57353C-856F-15BE-FB05-644C5A4C27E5}"/>
              </a:ext>
            </a:extLst>
          </p:cNvPr>
          <p:cNvGrpSpPr/>
          <p:nvPr/>
        </p:nvGrpSpPr>
        <p:grpSpPr>
          <a:xfrm>
            <a:off x="4515118" y="4177940"/>
            <a:ext cx="411619" cy="792284"/>
            <a:chOff x="3110213" y="3730507"/>
            <a:chExt cx="411619" cy="792284"/>
          </a:xfrm>
        </p:grpSpPr>
        <p:pic>
          <p:nvPicPr>
            <p:cNvPr id="66" name="Picture 2" descr="The Definition Of Combination Learning">
              <a:extLst>
                <a:ext uri="{FF2B5EF4-FFF2-40B4-BE49-F238E27FC236}">
                  <a16:creationId xmlns:a16="http://schemas.microsoft.com/office/drawing/2014/main" id="{6886405B-8716-5581-FA89-CD83D0934AC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The Definition Of Combination Learning">
              <a:extLst>
                <a:ext uri="{FF2B5EF4-FFF2-40B4-BE49-F238E27FC236}">
                  <a16:creationId xmlns:a16="http://schemas.microsoft.com/office/drawing/2014/main" id="{04EB7383-E3FE-B9EB-2477-582F8B9CF7B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3023CE2C-0890-5C59-B4EE-F5C000465590}"/>
              </a:ext>
            </a:extLst>
          </p:cNvPr>
          <p:cNvGrpSpPr/>
          <p:nvPr/>
        </p:nvGrpSpPr>
        <p:grpSpPr>
          <a:xfrm>
            <a:off x="5919054" y="1308789"/>
            <a:ext cx="411619" cy="792284"/>
            <a:chOff x="3110213" y="3730507"/>
            <a:chExt cx="411619" cy="792284"/>
          </a:xfrm>
        </p:grpSpPr>
        <p:pic>
          <p:nvPicPr>
            <p:cNvPr id="70" name="Picture 2" descr="The Definition Of Combination Learning">
              <a:extLst>
                <a:ext uri="{FF2B5EF4-FFF2-40B4-BE49-F238E27FC236}">
                  <a16:creationId xmlns:a16="http://schemas.microsoft.com/office/drawing/2014/main" id="{A078D70C-EAD2-8CF4-1CFA-F8768F3EDF8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" name="Picture 2" descr="The Definition Of Combination Learning">
              <a:extLst>
                <a:ext uri="{FF2B5EF4-FFF2-40B4-BE49-F238E27FC236}">
                  <a16:creationId xmlns:a16="http://schemas.microsoft.com/office/drawing/2014/main" id="{F9BBDBD0-356F-45A3-21D6-FB9F1ACDE0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C69D203-C174-4A6E-EADA-4232E831A52E}"/>
              </a:ext>
            </a:extLst>
          </p:cNvPr>
          <p:cNvGrpSpPr/>
          <p:nvPr/>
        </p:nvGrpSpPr>
        <p:grpSpPr>
          <a:xfrm>
            <a:off x="10287301" y="3034058"/>
            <a:ext cx="411619" cy="792284"/>
            <a:chOff x="3110213" y="3730507"/>
            <a:chExt cx="411619" cy="792284"/>
          </a:xfrm>
        </p:grpSpPr>
        <p:pic>
          <p:nvPicPr>
            <p:cNvPr id="73" name="Picture 2" descr="The Definition Of Combination Learning">
              <a:extLst>
                <a:ext uri="{FF2B5EF4-FFF2-40B4-BE49-F238E27FC236}">
                  <a16:creationId xmlns:a16="http://schemas.microsoft.com/office/drawing/2014/main" id="{E13740FF-1306-B9C9-A15A-9FFE9BCD07F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91" t="18918" r="36243" b="71985"/>
            <a:stretch/>
          </p:blipFill>
          <p:spPr bwMode="auto">
            <a:xfrm>
              <a:off x="3110213" y="3730507"/>
              <a:ext cx="402718" cy="3781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4" name="Picture 2" descr="The Definition Of Combination Learning">
              <a:extLst>
                <a:ext uri="{FF2B5EF4-FFF2-40B4-BE49-F238E27FC236}">
                  <a16:creationId xmlns:a16="http://schemas.microsoft.com/office/drawing/2014/main" id="{6A73C1EF-5A02-3FAE-C1D5-9B6D9CA14C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68" t="42180" r="76697" b="47702"/>
            <a:stretch/>
          </p:blipFill>
          <p:spPr bwMode="auto">
            <a:xfrm>
              <a:off x="3110213" y="4144652"/>
              <a:ext cx="411619" cy="37813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8EAAF465-1753-D8B3-DEC7-0D081CB3BCA1}"/>
              </a:ext>
            </a:extLst>
          </p:cNvPr>
          <p:cNvSpPr/>
          <p:nvPr/>
        </p:nvSpPr>
        <p:spPr>
          <a:xfrm>
            <a:off x="131796" y="980061"/>
            <a:ext cx="2757155" cy="419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b="1" dirty="0">
                <a:solidFill>
                  <a:sysClr val="windowText" lastClr="000000"/>
                </a:solidFill>
              </a:rPr>
              <a:t>Physical and Remote</a:t>
            </a:r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9499E97A-3936-F9CA-7140-9C0717AB3597}"/>
              </a:ext>
            </a:extLst>
          </p:cNvPr>
          <p:cNvSpPr txBox="1">
            <a:spLocks/>
          </p:cNvSpPr>
          <p:nvPr/>
        </p:nvSpPr>
        <p:spPr>
          <a:xfrm>
            <a:off x="131798" y="157963"/>
            <a:ext cx="8316071" cy="528583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buSzPct val="100000"/>
            </a:pPr>
            <a:r>
              <a:rPr lang="en-GB" sz="3200" b="1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  <a:t>Model 2d – Any Module in Specialist Locations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739AA16-29EC-333B-A90F-8913D2DAB7A3}"/>
              </a:ext>
            </a:extLst>
          </p:cNvPr>
          <p:cNvSpPr/>
          <p:nvPr/>
        </p:nvSpPr>
        <p:spPr>
          <a:xfrm>
            <a:off x="3075050" y="967336"/>
            <a:ext cx="8571081" cy="49530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8" name="Diagram 77">
            <a:extLst>
              <a:ext uri="{FF2B5EF4-FFF2-40B4-BE49-F238E27FC236}">
                <a16:creationId xmlns:a16="http://schemas.microsoft.com/office/drawing/2014/main" id="{CB37221C-76AF-3AE5-4E1F-7FF6A4C3CE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093704"/>
              </p:ext>
            </p:extLst>
          </p:nvPr>
        </p:nvGraphicFramePr>
        <p:xfrm>
          <a:off x="277783" y="6143452"/>
          <a:ext cx="11567853" cy="581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79" name="Rectangle 78">
            <a:extLst>
              <a:ext uri="{FF2B5EF4-FFF2-40B4-BE49-F238E27FC236}">
                <a16:creationId xmlns:a16="http://schemas.microsoft.com/office/drawing/2014/main" id="{ACAA0B9F-A75F-2687-940C-EA2F0587E566}"/>
              </a:ext>
            </a:extLst>
          </p:cNvPr>
          <p:cNvSpPr/>
          <p:nvPr/>
        </p:nvSpPr>
        <p:spPr>
          <a:xfrm>
            <a:off x="7248657" y="5920384"/>
            <a:ext cx="4957039" cy="11227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GB" sz="600" b="1" dirty="0">
                <a:solidFill>
                  <a:sysClr val="windowText" lastClr="000000"/>
                </a:solidFill>
              </a:rPr>
              <a:t>20 UK Credits = 10 ECTS (European Credit Transfer and Accumulation System)</a:t>
            </a:r>
          </a:p>
        </p:txBody>
      </p:sp>
    </p:spTree>
    <p:extLst>
      <p:ext uri="{BB962C8B-B14F-4D97-AF65-F5344CB8AC3E}">
        <p14:creationId xmlns:p14="http://schemas.microsoft.com/office/powerpoint/2010/main" val="3043285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632AAA8-A9D1-49F2-A052-DA46B7F27A77}" vid="{D16A7E04-A662-400B-8961-B2F27473B04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WLV Power Point Presentation Template (V3)</Template>
  <TotalTime>2774</TotalTime>
  <Words>3662</Words>
  <Application>Microsoft Office PowerPoint</Application>
  <PresentationFormat>Widescreen</PresentationFormat>
  <Paragraphs>1322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Lyall, Iain</dc:creator>
  <cp:lastModifiedBy>Lyall, Iain</cp:lastModifiedBy>
  <cp:revision>21</cp:revision>
  <dcterms:created xsi:type="dcterms:W3CDTF">2022-06-20T11:59:17Z</dcterms:created>
  <dcterms:modified xsi:type="dcterms:W3CDTF">2022-07-04T13:17:56Z</dcterms:modified>
</cp:coreProperties>
</file>